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5" r:id="rId4"/>
    <p:sldId id="273" r:id="rId5"/>
    <p:sldId id="260" r:id="rId6"/>
    <p:sldId id="277" r:id="rId7"/>
    <p:sldId id="278" r:id="rId8"/>
    <p:sldId id="279" r:id="rId9"/>
    <p:sldId id="280" r:id="rId10"/>
    <p:sldId id="276" r:id="rId11"/>
    <p:sldId id="274" r:id="rId12"/>
    <p:sldId id="281" r:id="rId13"/>
    <p:sldId id="285" r:id="rId14"/>
    <p:sldId id="282" r:id="rId15"/>
    <p:sldId id="286" r:id="rId16"/>
    <p:sldId id="283" r:id="rId17"/>
    <p:sldId id="287" r:id="rId18"/>
    <p:sldId id="284" r:id="rId19"/>
    <p:sldId id="288" r:id="rId20"/>
    <p:sldId id="271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70" d="100"/>
          <a:sy n="70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l="-10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6ADE-AA20-48FD-82C8-972FB711AB20}" type="datetimeFigureOut">
              <a:rPr lang="pt-PT" smtClean="0"/>
              <a:pPr/>
              <a:t>15-12-2011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9960-67FE-44F3-927A-29BE60FDF37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0716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Autopercepções</a:t>
            </a:r>
            <a:endParaRPr lang="pt-PT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61436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Novembro 2011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69269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/>
              <a:t>Final da Adolescência</a:t>
            </a:r>
          </a:p>
          <a:p>
            <a:pPr>
              <a:buFontTx/>
              <a:buChar char="-"/>
            </a:pP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 Resolução de contradições e coordenação das </a:t>
            </a:r>
            <a:r>
              <a:rPr lang="pt-PT" sz="2400" dirty="0" err="1" smtClean="0"/>
              <a:t>abstrações</a:t>
            </a:r>
            <a:r>
              <a:rPr lang="pt-PT" sz="2400" dirty="0" smtClean="0"/>
              <a:t> simples em generalizações </a:t>
            </a:r>
            <a:r>
              <a:rPr lang="pt-PT" sz="2400" dirty="0" err="1" smtClean="0"/>
              <a:t>abstratas</a:t>
            </a:r>
            <a:r>
              <a:rPr lang="pt-PT" sz="2400" dirty="0" smtClean="0"/>
              <a:t> mais elevadas;</a:t>
            </a:r>
          </a:p>
          <a:p>
            <a:pPr>
              <a:buFontTx/>
              <a:buChar char="-"/>
            </a:pP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 Conflitos ainda podem permanecer embora com menos impacto, na falta de suporte social;</a:t>
            </a:r>
          </a:p>
          <a:p>
            <a:pPr>
              <a:buFontTx/>
              <a:buChar char="-"/>
            </a:pP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 Internalização de opiniões e padrões de terceiros apresenta-se como escolhas individuais;</a:t>
            </a:r>
          </a:p>
          <a:p>
            <a:pPr>
              <a:buFontTx/>
              <a:buChar char="-"/>
            </a:pP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 A mudança do </a:t>
            </a:r>
            <a:r>
              <a:rPr lang="pt-PT" sz="2400" i="1" dirty="0" err="1" smtClean="0"/>
              <a:t>locus</a:t>
            </a:r>
            <a:r>
              <a:rPr lang="pt-PT" sz="2400" dirty="0" smtClean="0"/>
              <a:t> de controle externo para interno pode causar alguma incerteza;</a:t>
            </a:r>
          </a:p>
          <a:p>
            <a:pPr>
              <a:buFontTx/>
              <a:buChar char="-"/>
            </a:pP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 Elevada melhoria na avaliação do Bem-estar geral.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Desenvolvimento das habilidades e capacidades cognitivas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cta unidireccional 8"/>
          <p:cNvCxnSpPr/>
          <p:nvPr/>
        </p:nvCxnSpPr>
        <p:spPr>
          <a:xfrm>
            <a:off x="357158" y="428604"/>
            <a:ext cx="8429684" cy="1588"/>
          </a:xfrm>
          <a:prstGeom prst="straightConnector1">
            <a:avLst/>
          </a:prstGeom>
          <a:ln w="76200">
            <a:solidFill>
              <a:srgbClr val="FF0000">
                <a:alpha val="2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Desenvolvimento dos processos de construção do Self</a:t>
            </a:r>
            <a:endParaRPr lang="pt-PT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780118"/>
          <a:ext cx="9144000" cy="5577840"/>
        </p:xfrm>
        <a:graphic>
          <a:graphicData uri="http://schemas.openxmlformats.org/drawingml/2006/table">
            <a:tbl>
              <a:tblPr firstRow="1" lastRow="1" bandRow="1">
                <a:effectLst/>
                <a:tableStyleId>{5C22544A-7EE6-4342-B048-85BDC9FD1C3A}</a:tableStyleId>
              </a:tblPr>
              <a:tblGrid>
                <a:gridCol w="1428730"/>
                <a:gridCol w="1500198"/>
                <a:gridCol w="1643072"/>
                <a:gridCol w="1428762"/>
                <a:gridCol w="1619238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Período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Conteúdo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Estrutura e Organização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Valência e Precisão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Comparações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 sociais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Sensibilidade aos outros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Princípio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</a:rPr>
                        <a:t> da Infância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Atributos simples de características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observáveis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Representações isoladas; falta de coerência; pensamento de tudo ou nada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err="1" smtClean="0">
                          <a:solidFill>
                            <a:schemeClr val="tx1"/>
                          </a:solidFill>
                        </a:rPr>
                        <a:t>Irrealisticamente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 positivas;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não distinção entre o Self real e ideal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Comparações </a:t>
                      </a:r>
                      <a:r>
                        <a:rPr lang="pt-PT" sz="1200" dirty="0" err="1" smtClean="0">
                          <a:solidFill>
                            <a:schemeClr val="tx1"/>
                          </a:solidFill>
                        </a:rPr>
                        <a:t>indiretas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Antecipação da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200" baseline="0" dirty="0" err="1" smtClean="0">
                          <a:solidFill>
                            <a:schemeClr val="tx1"/>
                          </a:solidFill>
                        </a:rPr>
                        <a:t>reação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dos adultos; rudimentar apreciação de padrões externos 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Meio</a:t>
                      </a:r>
                      <a:r>
                        <a:rPr lang="pt-PT" sz="1600" baseline="0" dirty="0" smtClean="0">
                          <a:solidFill>
                            <a:schemeClr val="tx1"/>
                          </a:solidFill>
                        </a:rPr>
                        <a:t> ao Final da Infância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Atributos e habilidades pessoais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e interpessoais; avaliação geral do Self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Generalização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de ordem elevada; habilidade de integrar atributos opostos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Avaliações positivas e negativas; maior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precisão avaliativa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Comparação social com </a:t>
                      </a:r>
                      <a:r>
                        <a:rPr lang="pt-PT" sz="1200" dirty="0" err="1" smtClean="0">
                          <a:solidFill>
                            <a:schemeClr val="tx1"/>
                          </a:solidFill>
                        </a:rPr>
                        <a:t>objetivo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de auto-avaliação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Internalização das opiniões e padrões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dos outros que servirão de  modelo a seguir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solidFill>
                            <a:schemeClr val="tx1"/>
                          </a:solidFill>
                        </a:rPr>
                        <a:t>Princípio da Adolescência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Habilidades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e atributos que influenciam as </a:t>
                      </a:r>
                      <a:r>
                        <a:rPr lang="pt-PT" sz="1200" baseline="0" dirty="0" err="1" smtClean="0">
                          <a:solidFill>
                            <a:schemeClr val="tx1"/>
                          </a:solidFill>
                        </a:rPr>
                        <a:t>interações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sociais; diferenciação em função do contexto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err="1" smtClean="0">
                          <a:solidFill>
                            <a:schemeClr val="tx1"/>
                          </a:solidFill>
                        </a:rPr>
                        <a:t>Intercoordenação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 de atributos em </a:t>
                      </a:r>
                      <a:r>
                        <a:rPr lang="pt-PT" sz="1200" dirty="0" err="1" smtClean="0">
                          <a:solidFill>
                            <a:schemeClr val="tx1"/>
                          </a:solidFill>
                        </a:rPr>
                        <a:t>abstrações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 simples; </a:t>
                      </a:r>
                      <a:r>
                        <a:rPr lang="pt-PT" sz="1200" dirty="0" err="1" smtClean="0">
                          <a:solidFill>
                            <a:schemeClr val="tx1"/>
                          </a:solidFill>
                        </a:rPr>
                        <a:t>compartimentaliza-das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; oposições não detectadas;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pensamento de tudo ou nada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Inconsistência na valência dos atributos no tempo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que levam a generalizações imprecisas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Comparação social mantém-se mas com menor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evidência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Internalização de padrões e opiniões diferenciadas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em função dos diferentes contextos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0" dirty="0" smtClean="0">
                          <a:solidFill>
                            <a:schemeClr val="tx1"/>
                          </a:solidFill>
                        </a:rPr>
                        <a:t>Final da Adolescência</a:t>
                      </a:r>
                      <a:endParaRPr lang="pt-PT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b="0" dirty="0" smtClean="0">
                          <a:solidFill>
                            <a:schemeClr val="tx1"/>
                          </a:solidFill>
                        </a:rPr>
                        <a:t>Atributos diferenciados em função</a:t>
                      </a:r>
                      <a:r>
                        <a:rPr lang="pt-PT" sz="1200" b="0" baseline="0" dirty="0" smtClean="0">
                          <a:solidFill>
                            <a:schemeClr val="tx1"/>
                          </a:solidFill>
                        </a:rPr>
                        <a:t> do papel social, </a:t>
                      </a:r>
                      <a:r>
                        <a:rPr lang="pt-PT" sz="1200" b="0" baseline="0" dirty="0" err="1" smtClean="0">
                          <a:solidFill>
                            <a:schemeClr val="tx1"/>
                          </a:solidFill>
                        </a:rPr>
                        <a:t>refletindo</a:t>
                      </a:r>
                      <a:r>
                        <a:rPr lang="pt-PT" sz="1200" b="0" baseline="0" dirty="0" smtClean="0">
                          <a:solidFill>
                            <a:schemeClr val="tx1"/>
                          </a:solidFill>
                        </a:rPr>
                        <a:t> crenças e valores;</a:t>
                      </a:r>
                    </a:p>
                    <a:p>
                      <a:pPr algn="l"/>
                      <a:r>
                        <a:rPr lang="pt-PT" sz="1200" b="0" baseline="0" dirty="0" smtClean="0">
                          <a:solidFill>
                            <a:schemeClr val="tx1"/>
                          </a:solidFill>
                        </a:rPr>
                        <a:t>Interesse no self futuro</a:t>
                      </a:r>
                      <a:endParaRPr lang="pt-PT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b="0" dirty="0" err="1" smtClean="0">
                          <a:solidFill>
                            <a:schemeClr val="tx1"/>
                          </a:solidFill>
                        </a:rPr>
                        <a:t>Abstrações</a:t>
                      </a:r>
                      <a:r>
                        <a:rPr lang="pt-PT" sz="1200" b="0" dirty="0" smtClean="0">
                          <a:solidFill>
                            <a:schemeClr val="tx1"/>
                          </a:solidFill>
                        </a:rPr>
                        <a:t> de ordem elevada integrando </a:t>
                      </a:r>
                      <a:r>
                        <a:rPr lang="pt-PT" sz="1200" b="0" dirty="0" err="1" smtClean="0">
                          <a:solidFill>
                            <a:schemeClr val="tx1"/>
                          </a:solidFill>
                        </a:rPr>
                        <a:t>abstrações</a:t>
                      </a:r>
                      <a:r>
                        <a:rPr lang="pt-PT" sz="1200" b="0" dirty="0" smtClean="0">
                          <a:solidFill>
                            <a:schemeClr val="tx1"/>
                          </a:solidFill>
                        </a:rPr>
                        <a:t> simples; resolução de contradições</a:t>
                      </a:r>
                      <a:endParaRPr lang="pt-PT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b="0" dirty="0" smtClean="0">
                          <a:solidFill>
                            <a:schemeClr val="tx1"/>
                          </a:solidFill>
                        </a:rPr>
                        <a:t>Maior equilíbrio e estabilidade</a:t>
                      </a:r>
                      <a:r>
                        <a:rPr lang="pt-PT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200" b="0" dirty="0" smtClean="0">
                          <a:solidFill>
                            <a:schemeClr val="tx1"/>
                          </a:solidFill>
                        </a:rPr>
                        <a:t>de atributos positivos</a:t>
                      </a:r>
                      <a:r>
                        <a:rPr lang="pt-PT" sz="1200" b="0" baseline="0" dirty="0" smtClean="0">
                          <a:solidFill>
                            <a:schemeClr val="tx1"/>
                          </a:solidFill>
                        </a:rPr>
                        <a:t> e negativos; aceitação das limitações</a:t>
                      </a:r>
                      <a:endParaRPr lang="pt-PT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b="0" dirty="0" smtClean="0">
                          <a:solidFill>
                            <a:schemeClr val="tx1"/>
                          </a:solidFill>
                        </a:rPr>
                        <a:t>Comparações sociais diminuem</a:t>
                      </a:r>
                      <a:r>
                        <a:rPr lang="pt-PT" sz="1200" b="0" baseline="0" dirty="0" smtClean="0">
                          <a:solidFill>
                            <a:schemeClr val="tx1"/>
                          </a:solidFill>
                        </a:rPr>
                        <a:t> a medida que os próprios ideais crescem em importância</a:t>
                      </a:r>
                      <a:endParaRPr lang="pt-PT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b="0" dirty="0" err="1" smtClean="0">
                          <a:solidFill>
                            <a:schemeClr val="tx1"/>
                          </a:solidFill>
                        </a:rPr>
                        <a:t>Seleção</a:t>
                      </a:r>
                      <a:r>
                        <a:rPr lang="pt-PT" sz="1200" b="0" dirty="0" smtClean="0">
                          <a:solidFill>
                            <a:schemeClr val="tx1"/>
                          </a:solidFill>
                        </a:rPr>
                        <a:t> dos</a:t>
                      </a:r>
                      <a:r>
                        <a:rPr lang="pt-PT" sz="1200" b="0" baseline="0" dirty="0" smtClean="0">
                          <a:solidFill>
                            <a:schemeClr val="tx1"/>
                          </a:solidFill>
                        </a:rPr>
                        <a:t> próprios modelos, construção dos próprios padrões em função das escolhas pessoais</a:t>
                      </a:r>
                      <a:endParaRPr lang="pt-PT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ângulo 16"/>
          <p:cNvSpPr/>
          <p:nvPr/>
        </p:nvSpPr>
        <p:spPr>
          <a:xfrm>
            <a:off x="1403648" y="1412776"/>
            <a:ext cx="7715272" cy="49292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2.46994E-6 L 0.16216 2.4699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6 -2.18316E-6 L 0.33542 -2.1831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59 2.46994E-6 L 0.50087 2.4699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87 2.46994E-6 L 0.66615 2.4699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16 2.46994E-6 L 0.85122 2.4699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Competência </a:t>
            </a:r>
            <a:r>
              <a:rPr lang="pt-PT" b="1" dirty="0" err="1" smtClean="0">
                <a:solidFill>
                  <a:srgbClr val="FF0000"/>
                </a:solidFill>
              </a:rPr>
              <a:t>Acadêmica</a:t>
            </a:r>
            <a:endParaRPr lang="pt-PT" b="1" dirty="0" smtClean="0">
              <a:solidFill>
                <a:srgbClr val="FF0000"/>
              </a:solidFill>
            </a:endParaRPr>
          </a:p>
        </p:txBody>
      </p:sp>
      <p:pic>
        <p:nvPicPr>
          <p:cNvPr id="5" name="Imagem 4" descr="Competência Acadêm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95952"/>
            <a:ext cx="6366539" cy="626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Competência Desportiva</a:t>
            </a:r>
          </a:p>
        </p:txBody>
      </p:sp>
      <p:pic>
        <p:nvPicPr>
          <p:cNvPr id="5" name="Imagem 4" descr="Competência Desporti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2056"/>
            <a:ext cx="7473315" cy="649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Aparência Física</a:t>
            </a:r>
          </a:p>
        </p:txBody>
      </p:sp>
      <p:pic>
        <p:nvPicPr>
          <p:cNvPr id="5" name="Imagem 4" descr="Aparência Fís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8237"/>
            <a:ext cx="7344816" cy="643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Amigos</a:t>
            </a:r>
          </a:p>
        </p:txBody>
      </p:sp>
      <p:pic>
        <p:nvPicPr>
          <p:cNvPr id="5" name="Imagem 4" descr="Ami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7"/>
            <a:ext cx="7855170" cy="636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Amigo Íntimo</a:t>
            </a:r>
          </a:p>
        </p:txBody>
      </p:sp>
      <p:pic>
        <p:nvPicPr>
          <p:cNvPr id="6" name="Imagem 5" descr="Amigo ínti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1549"/>
            <a:ext cx="7560840" cy="663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solidFill>
                  <a:srgbClr val="FF0000"/>
                </a:solidFill>
              </a:rPr>
              <a:t>Atração</a:t>
            </a:r>
            <a:r>
              <a:rPr lang="pt-PT" b="1" dirty="0" smtClean="0">
                <a:solidFill>
                  <a:srgbClr val="FF0000"/>
                </a:solidFill>
              </a:rPr>
              <a:t> Romântica</a:t>
            </a:r>
          </a:p>
        </p:txBody>
      </p:sp>
      <p:pic>
        <p:nvPicPr>
          <p:cNvPr id="5" name="Imagem 4" descr="Atração românt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357" y="491517"/>
            <a:ext cx="7889083" cy="610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Comportamento</a:t>
            </a:r>
          </a:p>
        </p:txBody>
      </p:sp>
      <p:pic>
        <p:nvPicPr>
          <p:cNvPr id="6" name="Imagem 5" descr="Comportamen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648072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Auto-Estima</a:t>
            </a:r>
          </a:p>
        </p:txBody>
      </p:sp>
      <p:pic>
        <p:nvPicPr>
          <p:cNvPr id="5" name="Imagem 4" descr="Auto-esti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70525"/>
            <a:ext cx="5472608" cy="644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velopment od Self Represen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60040"/>
            <a:ext cx="9094675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7089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/>
              <a:t>Obrigado pela atenção!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8864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Autopercepções</a:t>
            </a:r>
          </a:p>
          <a:p>
            <a:pPr algn="ctr"/>
            <a:r>
              <a:rPr lang="pt-PT" sz="3200" b="1" dirty="0" smtClean="0"/>
              <a:t>Percepções de competência</a:t>
            </a:r>
          </a:p>
          <a:p>
            <a:pPr algn="ctr"/>
            <a:r>
              <a:rPr lang="pt-PT" sz="3200" b="1" dirty="0" smtClean="0"/>
              <a:t>Percepções de eficácia</a:t>
            </a:r>
          </a:p>
          <a:p>
            <a:pPr algn="ctr"/>
            <a:r>
              <a:rPr lang="pt-PT" sz="3200" b="1" dirty="0" smtClean="0"/>
              <a:t>Auto-eficácia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314096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Teoria da Auto-Eficácia (</a:t>
            </a:r>
            <a:r>
              <a:rPr lang="pt-PT" sz="2800" b="1" dirty="0" err="1" smtClean="0"/>
              <a:t>Bandura</a:t>
            </a:r>
            <a:r>
              <a:rPr lang="pt-PT" sz="2800" b="1" dirty="0" smtClean="0"/>
              <a:t>, 1977)</a:t>
            </a:r>
          </a:p>
          <a:p>
            <a:pPr algn="ctr"/>
            <a:r>
              <a:rPr lang="pt-PT" sz="2800" b="1" dirty="0" smtClean="0"/>
              <a:t>Teoria da Auto-Determinação (</a:t>
            </a:r>
            <a:r>
              <a:rPr lang="pt-PT" sz="2800" b="1" dirty="0" err="1" smtClean="0"/>
              <a:t>Deci</a:t>
            </a:r>
            <a:r>
              <a:rPr lang="pt-PT" sz="2800" b="1" dirty="0" smtClean="0"/>
              <a:t> e </a:t>
            </a:r>
            <a:r>
              <a:rPr lang="pt-PT" sz="2800" b="1" dirty="0" err="1" smtClean="0"/>
              <a:t>Ryan</a:t>
            </a:r>
            <a:r>
              <a:rPr lang="pt-PT" sz="2800" b="1" dirty="0" smtClean="0"/>
              <a:t>, 2000)</a:t>
            </a:r>
          </a:p>
          <a:p>
            <a:pPr algn="ctr"/>
            <a:r>
              <a:rPr lang="pt-PT" sz="2800" b="1" dirty="0" smtClean="0"/>
              <a:t>Teoria da Construção do Self (</a:t>
            </a:r>
            <a:r>
              <a:rPr lang="pt-PT" sz="2800" b="1" dirty="0" err="1" smtClean="0"/>
              <a:t>Harter</a:t>
            </a:r>
            <a:r>
              <a:rPr lang="pt-PT" sz="2800" b="1" dirty="0" smtClean="0"/>
              <a:t>, 1999)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5079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Motivação – Regulação comportamental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30003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Autopercepções</a:t>
            </a:r>
            <a:endParaRPr lang="pt-PT" sz="3200" dirty="0"/>
          </a:p>
        </p:txBody>
      </p:sp>
      <p:pic>
        <p:nvPicPr>
          <p:cNvPr id="4" name="Imagem 3" descr="dicas-de-belez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786322"/>
            <a:ext cx="1500188" cy="1500188"/>
          </a:xfrm>
          <a:prstGeom prst="rect">
            <a:avLst/>
          </a:prstGeom>
        </p:spPr>
      </p:pic>
      <p:pic>
        <p:nvPicPr>
          <p:cNvPr id="5" name="Imagem 4" descr="futebol_escolinh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643446"/>
            <a:ext cx="2728161" cy="1600521"/>
          </a:xfrm>
          <a:prstGeom prst="rect">
            <a:avLst/>
          </a:prstGeom>
        </p:spPr>
      </p:pic>
      <p:pic>
        <p:nvPicPr>
          <p:cNvPr id="6" name="Imagem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714356"/>
            <a:ext cx="1357322" cy="1454274"/>
          </a:xfrm>
          <a:prstGeom prst="rect">
            <a:avLst/>
          </a:prstGeom>
        </p:spPr>
      </p:pic>
      <p:pic>
        <p:nvPicPr>
          <p:cNvPr id="9" name="Imagem 8" descr="intelig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786058"/>
            <a:ext cx="1927622" cy="1232842"/>
          </a:xfrm>
          <a:prstGeom prst="rect">
            <a:avLst/>
          </a:prstGeom>
        </p:spPr>
      </p:pic>
      <p:pic>
        <p:nvPicPr>
          <p:cNvPr id="10" name="Imagem 9" descr="namoro1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2643182"/>
            <a:ext cx="1714512" cy="1298457"/>
          </a:xfrm>
          <a:prstGeom prst="rect">
            <a:avLst/>
          </a:prstGeom>
        </p:spPr>
      </p:pic>
      <p:pic>
        <p:nvPicPr>
          <p:cNvPr id="11" name="Imagem 10" descr="obr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714884"/>
            <a:ext cx="1508922" cy="1460247"/>
          </a:xfrm>
          <a:prstGeom prst="rect">
            <a:avLst/>
          </a:prstGeom>
        </p:spPr>
      </p:pic>
      <p:pic>
        <p:nvPicPr>
          <p:cNvPr id="12" name="Imagem 11" descr="otimism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642918"/>
            <a:ext cx="1762111" cy="1321583"/>
          </a:xfrm>
          <a:prstGeom prst="rect">
            <a:avLst/>
          </a:prstGeom>
        </p:spPr>
      </p:pic>
      <p:pic>
        <p:nvPicPr>
          <p:cNvPr id="13" name="Imagem 12" descr="1222448906T0bzb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928670"/>
            <a:ext cx="1458852" cy="181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Desenvolvimento das habilidades e capacidades cognitivas</a:t>
            </a:r>
            <a:endParaRPr lang="pt-PT" b="1" dirty="0"/>
          </a:p>
        </p:txBody>
      </p:sp>
      <p:sp>
        <p:nvSpPr>
          <p:cNvPr id="8" name="Rectângulo 7"/>
          <p:cNvSpPr/>
          <p:nvPr/>
        </p:nvSpPr>
        <p:spPr>
          <a:xfrm>
            <a:off x="0" y="69269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/>
              <a:t>Princípio da Infância</a:t>
            </a:r>
          </a:p>
          <a:p>
            <a:pPr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Linguagem;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Atributos altamente diferenciados (Pensamento de tudo ou nada);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Não distinção entre Self real e ideal;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Conceito geral de auto-estima inexistente.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Desenvolvimento das habilidades e capacidades cognitivas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0" y="83671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400" dirty="0" smtClean="0"/>
              <a:t>Meio da Infância</a:t>
            </a:r>
          </a:p>
          <a:p>
            <a:pPr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Início da habilidade de coordenar conceitos previamente </a:t>
            </a:r>
            <a:r>
              <a:rPr lang="pt-PT" sz="2400" dirty="0" err="1" smtClean="0"/>
              <a:t>compartimentalizados</a:t>
            </a:r>
            <a:r>
              <a:rPr lang="pt-PT" sz="2400" dirty="0" smtClean="0"/>
              <a:t>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Atributos de valência diferentes vistos em oposição;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Pensamento de tudo ou nada;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Início dos processos de comparação social com intuito de auto-avaliação;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Aparecimento de processos de avaliações temporais;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Conceito geral de auto-estima inexistente.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Desenvolvimento das habilidades e capacidades cognitivas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0" y="68862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400" dirty="0" smtClean="0"/>
              <a:t>Final da Infância</a:t>
            </a:r>
          </a:p>
          <a:p>
            <a:pPr algn="ctr"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Integração dos atributos em generalizações e coordenação de representações opostas (físico e emocional);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Emergência dos processos de comparações sociais;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Comparação das autopercepções com as percepções dos outros (</a:t>
            </a:r>
            <a:r>
              <a:rPr lang="pt-PT" sz="2400" dirty="0" err="1" smtClean="0"/>
              <a:t>looking-glass</a:t>
            </a:r>
            <a:r>
              <a:rPr lang="pt-PT" sz="2400" dirty="0" smtClean="0"/>
              <a:t> </a:t>
            </a:r>
            <a:r>
              <a:rPr lang="pt-PT" sz="2400" dirty="0" err="1" smtClean="0"/>
              <a:t>model</a:t>
            </a:r>
            <a:r>
              <a:rPr lang="pt-PT" sz="2400" dirty="0" smtClean="0"/>
              <a:t>) e importâncias de sucesso;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Construção de uma avaliação global do Self (Auto-estima).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Desenvolvimento das habilidades e capacidades cognitivas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0" y="69269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/>
              <a:t>Princípio da Adolescência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Desenvolvimento do pensamento </a:t>
            </a:r>
            <a:r>
              <a:rPr lang="pt-PT" sz="2400" dirty="0" err="1" smtClean="0"/>
              <a:t>abstrato</a:t>
            </a:r>
            <a:r>
              <a:rPr lang="pt-PT" sz="2400" dirty="0" smtClean="0"/>
              <a:t> (integração de generalizações em níveis ainda mais elevados)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Nova </a:t>
            </a:r>
            <a:r>
              <a:rPr lang="pt-PT" sz="2400" dirty="0" err="1" smtClean="0"/>
              <a:t>compartimentalização</a:t>
            </a:r>
            <a:r>
              <a:rPr lang="pt-PT" sz="2400" dirty="0" smtClean="0"/>
              <a:t> dos atributos (pensamento de tudo ou nada);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Proliferação de selfs em função dos contextos sociais;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Ausência da identificação de oposições entre atributos;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 Construção incoerente e imprecisa de uma avaliação global do Self (Auto-estima).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Desenvolvimento das habilidades e capacidades cognitivas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0" y="69269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/>
              <a:t>Meio da Adolescência</a:t>
            </a:r>
          </a:p>
          <a:p>
            <a:pPr algn="just"/>
            <a:endParaRPr lang="pt-PT" sz="2400" dirty="0" smtClean="0"/>
          </a:p>
          <a:p>
            <a:pPr algn="just">
              <a:buFontTx/>
              <a:buChar char="-"/>
            </a:pPr>
            <a:r>
              <a:rPr lang="pt-PT" sz="2400" dirty="0" smtClean="0"/>
              <a:t>Emergência do processo cognitivo de mapeamento das </a:t>
            </a:r>
            <a:r>
              <a:rPr lang="pt-PT" sz="2400" dirty="0" err="1" smtClean="0"/>
              <a:t>abstrações</a:t>
            </a:r>
            <a:r>
              <a:rPr lang="pt-PT" sz="2400" dirty="0" smtClean="0"/>
              <a:t> e identificação de oposições;</a:t>
            </a:r>
          </a:p>
          <a:p>
            <a:pPr algn="just">
              <a:buFontTx/>
              <a:buChar char="-"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Intensificação da proliferação de selfs em função dos contextos sociais e pessoas significantes e dos processos de comparação social;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Confusões acerta das diferentes opiniões e percepções contraditórias, gerando distorções entre um self real e ideal;</a:t>
            </a:r>
          </a:p>
          <a:p>
            <a:pPr algn="just">
              <a:buFontTx/>
              <a:buChar char="-"/>
              <a:defRPr/>
            </a:pPr>
            <a:endParaRPr lang="pt-PT" sz="2400" dirty="0" smtClean="0"/>
          </a:p>
          <a:p>
            <a:pPr algn="just">
              <a:buFontTx/>
              <a:buChar char="-"/>
              <a:defRPr/>
            </a:pPr>
            <a:r>
              <a:rPr lang="pt-PT" sz="2400" dirty="0" smtClean="0"/>
              <a:t> Construção incoerente e imprecisa de uma avaliação global do Self (Auto-estima).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697</Words>
  <Application>Microsoft Office PowerPoint</Application>
  <PresentationFormat>Apresentação no Ecrã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Alessandro Pedretti</dc:creator>
  <cp:lastModifiedBy>Natiiii</cp:lastModifiedBy>
  <cp:revision>179</cp:revision>
  <dcterms:created xsi:type="dcterms:W3CDTF">2010-11-10T14:36:16Z</dcterms:created>
  <dcterms:modified xsi:type="dcterms:W3CDTF">2011-12-15T22:08:28Z</dcterms:modified>
</cp:coreProperties>
</file>