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3" r:id="rId2"/>
    <p:sldId id="256" r:id="rId3"/>
    <p:sldId id="264" r:id="rId4"/>
    <p:sldId id="257" r:id="rId5"/>
    <p:sldId id="260" r:id="rId6"/>
    <p:sldId id="261" r:id="rId7"/>
    <p:sldId id="267" r:id="rId8"/>
    <p:sldId id="262" r:id="rId9"/>
    <p:sldId id="266" r:id="rId10"/>
    <p:sldId id="265" r:id="rId1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FF33"/>
    <a:srgbClr val="663300"/>
    <a:srgbClr val="FFFF99"/>
    <a:srgbClr val="CCFFCC"/>
    <a:srgbClr val="4F227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6" autoAdjust="0"/>
    <p:restoredTop sz="94660"/>
  </p:normalViewPr>
  <p:slideViewPr>
    <p:cSldViewPr>
      <p:cViewPr>
        <p:scale>
          <a:sx n="75" d="100"/>
          <a:sy n="75" d="100"/>
        </p:scale>
        <p:origin x="-10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12D6-2E48-40EA-B30E-2855514EED80}" type="datetimeFigureOut">
              <a:rPr lang="pt-PT" smtClean="0"/>
              <a:pPr/>
              <a:t>21-12-2011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B34D-F081-45CC-A269-60D4DAD2B6D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883319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12D6-2E48-40EA-B30E-2855514EED80}" type="datetimeFigureOut">
              <a:rPr lang="pt-PT" smtClean="0"/>
              <a:pPr/>
              <a:t>21-12-2011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B34D-F081-45CC-A269-60D4DAD2B6D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127631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12D6-2E48-40EA-B30E-2855514EED80}" type="datetimeFigureOut">
              <a:rPr lang="pt-PT" smtClean="0"/>
              <a:pPr/>
              <a:t>21-12-2011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B34D-F081-45CC-A269-60D4DAD2B6D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95524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12D6-2E48-40EA-B30E-2855514EED80}" type="datetimeFigureOut">
              <a:rPr lang="pt-PT" smtClean="0"/>
              <a:pPr/>
              <a:t>21-12-2011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B34D-F081-45CC-A269-60D4DAD2B6D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198476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12D6-2E48-40EA-B30E-2855514EED80}" type="datetimeFigureOut">
              <a:rPr lang="pt-PT" smtClean="0"/>
              <a:pPr/>
              <a:t>21-12-2011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B34D-F081-45CC-A269-60D4DAD2B6D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985742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12D6-2E48-40EA-B30E-2855514EED80}" type="datetimeFigureOut">
              <a:rPr lang="pt-PT" smtClean="0"/>
              <a:pPr/>
              <a:t>21-12-2011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B34D-F081-45CC-A269-60D4DAD2B6D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80771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12D6-2E48-40EA-B30E-2855514EED80}" type="datetimeFigureOut">
              <a:rPr lang="pt-PT" smtClean="0"/>
              <a:pPr/>
              <a:t>21-12-2011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B34D-F081-45CC-A269-60D4DAD2B6D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780087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12D6-2E48-40EA-B30E-2855514EED80}" type="datetimeFigureOut">
              <a:rPr lang="pt-PT" smtClean="0"/>
              <a:pPr/>
              <a:t>21-12-2011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B34D-F081-45CC-A269-60D4DAD2B6D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65335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12D6-2E48-40EA-B30E-2855514EED80}" type="datetimeFigureOut">
              <a:rPr lang="pt-PT" smtClean="0"/>
              <a:pPr/>
              <a:t>21-12-2011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B34D-F081-45CC-A269-60D4DAD2B6D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14728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12D6-2E48-40EA-B30E-2855514EED80}" type="datetimeFigureOut">
              <a:rPr lang="pt-PT" smtClean="0"/>
              <a:pPr/>
              <a:t>21-12-2011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B34D-F081-45CC-A269-60D4DAD2B6D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1472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12D6-2E48-40EA-B30E-2855514EED80}" type="datetimeFigureOut">
              <a:rPr lang="pt-PT" smtClean="0"/>
              <a:pPr/>
              <a:t>21-12-2011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B34D-F081-45CC-A269-60D4DAD2B6D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43618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012D6-2E48-40EA-B30E-2855514EED80}" type="datetimeFigureOut">
              <a:rPr lang="pt-PT" smtClean="0"/>
              <a:pPr/>
              <a:t>21-12-2011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0B34D-F081-45CC-A269-60D4DAD2B6D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665025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ducarparacrescer.abril.com.br/pensadores-da-educacao/" TargetMode="External"/><Relationship Id="rId2" Type="http://schemas.openxmlformats.org/officeDocument/2006/relationships/hyperlink" Target="http://meuartigo.brasilescola.com/filosofia/reflexao-sobre-educacao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reaprendentia.org.br/lthe_v11.pdf" TargetMode="External"/><Relationship Id="rId5" Type="http://schemas.openxmlformats.org/officeDocument/2006/relationships/hyperlink" Target="http://www.claudia.psc.br/arquivos/" TargetMode="External"/><Relationship Id="rId4" Type="http://schemas.openxmlformats.org/officeDocument/2006/relationships/hyperlink" Target="http://www.youtube.com/watch?v=H20nVkANYf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hyperlink" Target="http://pt.wikipedia.org/wiki/Ficheiro:William_James_b1842c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en/6/67/Edward_Thorndike.jpg" TargetMode="Externa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Imagem 21" descr="logótipo FADEUP"/>
          <p:cNvPicPr>
            <a:picLocks noChangeAspect="1" noChangeArrowheads="1"/>
          </p:cNvPicPr>
          <p:nvPr/>
        </p:nvPicPr>
        <p:blipFill>
          <a:blip r:embed="rId2" cstate="print"/>
          <a:srcRect l="7014" t="13905" r="6673" b="13454"/>
          <a:stretch>
            <a:fillRect/>
          </a:stretch>
        </p:blipFill>
        <p:spPr bwMode="auto">
          <a:xfrm>
            <a:off x="25375" y="247303"/>
            <a:ext cx="1738313" cy="733425"/>
          </a:xfrm>
          <a:prstGeom prst="rect">
            <a:avLst/>
          </a:prstGeom>
          <a:noFill/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907704" y="116632"/>
            <a:ext cx="72362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pt-PT" sz="1400" dirty="0" smtClean="0">
                <a:ea typeface="Calibri" pitchFamily="34" charset="0"/>
                <a:cs typeface="Times New Roman" pitchFamily="18" charset="0"/>
              </a:rPr>
              <a:t>º</a:t>
            </a:r>
            <a:r>
              <a:rPr lang="pt-PT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Ciclo em Ensino de Educa</a:t>
            </a:r>
            <a:r>
              <a:rPr lang="pt-PT" sz="1400" dirty="0" smtClean="0">
                <a:ea typeface="Calibri" pitchFamily="34" charset="0"/>
                <a:cs typeface="Times New Roman" pitchFamily="18" charset="0"/>
              </a:rPr>
              <a:t>ç</a:t>
            </a:r>
            <a:r>
              <a:rPr lang="pt-PT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ão F</a:t>
            </a:r>
            <a:r>
              <a:rPr lang="pt-PT" sz="1400" dirty="0" smtClean="0">
                <a:ea typeface="Calibri" pitchFamily="34" charset="0"/>
                <a:cs typeface="Times New Roman" pitchFamily="18" charset="0"/>
              </a:rPr>
              <a:t>í</a:t>
            </a:r>
            <a:r>
              <a:rPr lang="pt-PT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sica nos Ensinos B</a:t>
            </a:r>
            <a:r>
              <a:rPr lang="pt-PT" sz="1400" dirty="0" smtClean="0">
                <a:ea typeface="Calibri" pitchFamily="34" charset="0"/>
                <a:cs typeface="Times New Roman" pitchFamily="18" charset="0"/>
              </a:rPr>
              <a:t>á</a:t>
            </a:r>
            <a:r>
              <a:rPr lang="pt-PT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sico e Secund</a:t>
            </a:r>
            <a:r>
              <a:rPr lang="pt-PT" sz="1400" dirty="0" smtClean="0">
                <a:ea typeface="Calibri" pitchFamily="34" charset="0"/>
                <a:cs typeface="Times New Roman" pitchFamily="18" charset="0"/>
              </a:rPr>
              <a:t>á</a:t>
            </a:r>
            <a:r>
              <a:rPr lang="pt-PT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rio</a:t>
            </a:r>
            <a:endParaRPr lang="pt-PT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Psicologia da Educa</a:t>
            </a:r>
            <a:r>
              <a:rPr lang="pt-PT" sz="1400" dirty="0" smtClean="0">
                <a:ea typeface="Calibri" pitchFamily="34" charset="0"/>
                <a:cs typeface="Times New Roman" pitchFamily="18" charset="0"/>
              </a:rPr>
              <a:t>ç</a:t>
            </a:r>
            <a:r>
              <a:rPr lang="pt-PT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ão</a:t>
            </a:r>
            <a:endParaRPr lang="pt-PT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pt-PT" sz="1400" dirty="0" smtClean="0">
                <a:ea typeface="Calibri" pitchFamily="34" charset="0"/>
                <a:cs typeface="Times New Roman" pitchFamily="18" charset="0"/>
              </a:rPr>
              <a:t>º</a:t>
            </a:r>
            <a:r>
              <a:rPr lang="pt-PT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Ano </a:t>
            </a:r>
            <a:r>
              <a:rPr lang="pt-PT" sz="1400" dirty="0" smtClean="0">
                <a:ea typeface="Calibri" pitchFamily="34" charset="0"/>
                <a:cs typeface="Times New Roman" pitchFamily="18" charset="0"/>
              </a:rPr>
              <a:t>–</a:t>
            </a:r>
            <a:r>
              <a:rPr lang="pt-PT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</a:t>
            </a:r>
            <a:r>
              <a:rPr lang="pt-PT" sz="1400" dirty="0" smtClean="0">
                <a:ea typeface="Calibri" pitchFamily="34" charset="0"/>
                <a:cs typeface="Times New Roman" pitchFamily="18" charset="0"/>
              </a:rPr>
              <a:t>º</a:t>
            </a:r>
            <a:r>
              <a:rPr lang="pt-PT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Semestre</a:t>
            </a:r>
            <a:endParaRPr lang="pt-PT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Ano </a:t>
            </a:r>
            <a:r>
              <a:rPr lang="pt-PT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letivo</a:t>
            </a:r>
            <a:r>
              <a:rPr lang="pt-PT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2011 / 2012</a:t>
            </a:r>
            <a:endParaRPr lang="pt-PT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Bisel 5"/>
          <p:cNvSpPr/>
          <p:nvPr/>
        </p:nvSpPr>
        <p:spPr>
          <a:xfrm>
            <a:off x="395536" y="2132856"/>
            <a:ext cx="8280920" cy="1584176"/>
          </a:xfrm>
          <a:prstGeom prst="beve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Hist</a:t>
            </a:r>
            <a:r>
              <a:rPr lang="pt-PT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ea typeface="Calibri" pitchFamily="34" charset="0"/>
                <a:cs typeface="Times New Roman" pitchFamily="18" charset="0"/>
              </a:rPr>
              <a:t>ó</a:t>
            </a:r>
            <a:r>
              <a:rPr lang="pt-PT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ria da Psicologia da Educa</a:t>
            </a:r>
            <a:r>
              <a:rPr lang="pt-PT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ea typeface="Calibri" pitchFamily="34" charset="0"/>
                <a:cs typeface="Times New Roman" pitchFamily="18" charset="0"/>
              </a:rPr>
              <a:t>ç</a:t>
            </a:r>
            <a:r>
              <a:rPr lang="pt-PT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ão</a:t>
            </a:r>
            <a:endParaRPr lang="pt-PT" sz="7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Cronologia de autores e pensadores </a:t>
            </a:r>
            <a:endParaRPr lang="pt-PT" sz="1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algn="ctr"/>
            <a:endParaRPr lang="pt-PT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08520" y="4293096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Docente: 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Nuno Côrte-Real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Grupo de trabalho: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			</a:t>
            </a: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rbara de Sousa, n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º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111186152</a:t>
            </a: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Cl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udia Costa, n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º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111186162</a:t>
            </a: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Diogo Silva n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º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111186161 </a:t>
            </a: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Enmanuel Rocha, n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º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10118169</a:t>
            </a: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Tiago Ramalho, n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º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111186158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Turma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B</a:t>
            </a: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653136" y="5408447"/>
            <a:ext cx="3455368" cy="2125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899829" rIns="91440" bIns="89982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Porto, 21 de Novembro de 2011</a:t>
            </a: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-27384"/>
            <a:ext cx="9144000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Bibliografia de pesquisa</a:t>
            </a:r>
            <a:endParaRPr lang="pt-PT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215516" y="764704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pt-PT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Brasil Escola. (2010). </a:t>
            </a:r>
            <a:r>
              <a:rPr lang="pt-PT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Reflexão sobre educação a partir da ótica filosófica: uma análise da primeira parte do Discurso do Método, de Descartes (1596-1650).</a:t>
            </a:r>
            <a:r>
              <a:rPr lang="pt-PT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Meu artigo. </a:t>
            </a:r>
            <a:r>
              <a:rPr lang="pt-PT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Retirado </a:t>
            </a:r>
            <a:r>
              <a:rPr lang="pt-PT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 11 de Novembro de 2011, </a:t>
            </a:r>
            <a:r>
              <a:rPr lang="pt-PT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pt-PT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meuartigo.brasilescola.com/filosofia/reflexao-sobre-educacao.htm</a:t>
            </a:r>
            <a:endParaRPr lang="pt-PT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endParaRPr lang="pt-PT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pt-PT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Educar </a:t>
            </a:r>
            <a:r>
              <a:rPr lang="pt-PT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para crescer. (</a:t>
            </a:r>
            <a:r>
              <a:rPr lang="pt-PT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s.d</a:t>
            </a:r>
            <a:r>
              <a:rPr lang="pt-PT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.). </a:t>
            </a:r>
            <a:r>
              <a:rPr lang="pt-PT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Pensadores da Educação</a:t>
            </a:r>
            <a:r>
              <a:rPr lang="pt-PT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Retirado a 31 de Outubro de 2011, de </a:t>
            </a:r>
            <a:r>
              <a:rPr lang="pt-PT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http://educarparacrescer.abril.com.br/pensadores-da-educacao</a:t>
            </a:r>
            <a:r>
              <a:rPr lang="pt-PT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/</a:t>
            </a:r>
            <a:endParaRPr lang="pt-PT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endParaRPr lang="pt-PT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pt-PT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Matos</a:t>
            </a:r>
            <a:r>
              <a:rPr lang="pt-PT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V.; Ribeiro, M.; Robalinho, D.; Pinhas, T. e Queirós, A.  (2009). </a:t>
            </a:r>
            <a:r>
              <a:rPr lang="pt-PT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História da psicologia da educação</a:t>
            </a:r>
            <a:r>
              <a:rPr lang="pt-PT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pt-PT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Youtube</a:t>
            </a:r>
            <a:r>
              <a:rPr lang="pt-PT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pt-PT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Retirado a 31 de Outubro de 2011, de </a:t>
            </a:r>
            <a:r>
              <a:rPr lang="pt-PT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pt-PT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/>
              </a:rPr>
              <a:t>www.youtube.com/watch?v=H20nVkANYf4</a:t>
            </a:r>
            <a:endParaRPr lang="pt-PT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endParaRPr lang="pt-PT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pt-PT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Nascimento</a:t>
            </a:r>
            <a:r>
              <a:rPr lang="pt-PT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C. (2004). </a:t>
            </a:r>
            <a:r>
              <a:rPr lang="pt-PT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conceito da psicologia da educação. </a:t>
            </a:r>
            <a:r>
              <a:rPr lang="pt-PT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Universidade Federal de Santa Maria. Retirado a 31 de Outubro de 2011, de </a:t>
            </a:r>
            <a:r>
              <a:rPr lang="pt-PT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5"/>
              </a:rPr>
              <a:t>http://www.claudia.psc.br/arquivos</a:t>
            </a:r>
            <a:r>
              <a:rPr lang="pt-PT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5"/>
              </a:rPr>
              <a:t>/</a:t>
            </a:r>
            <a:endParaRPr lang="pt-PT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endParaRPr lang="pt-PT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pt-PT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Reaprendentia</a:t>
            </a:r>
            <a:r>
              <a:rPr lang="pt-PT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(2010).</a:t>
            </a:r>
            <a:r>
              <a:rPr lang="pt-PT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Linha do Tempo da Educação. </a:t>
            </a:r>
            <a:r>
              <a:rPr lang="pt-PT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Retirado a 31 de Outubro de 2011, de </a:t>
            </a:r>
            <a:r>
              <a:rPr lang="pt-PT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pt-PT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6"/>
              </a:rPr>
              <a:t>www.reaprendentia.org.br/lthe_v11.pdf</a:t>
            </a:r>
            <a:endParaRPr lang="pt-PT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endParaRPr lang="pt-PT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pt-PT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Wikipédia</a:t>
            </a:r>
            <a:r>
              <a:rPr lang="pt-PT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(2011). Retirado a 15 de Novembro de 2011, de http://www.wikipedia.org/</a:t>
            </a:r>
            <a:r>
              <a:rPr lang="pt-PT" sz="1100" dirty="0">
                <a:latin typeface="Arial" pitchFamily="34" charset="0"/>
                <a:cs typeface="Arial" pitchFamily="34" charset="0"/>
              </a:rPr>
              <a:t> </a:t>
            </a:r>
            <a:endParaRPr lang="pt-PT" sz="28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274350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ângulo 25"/>
          <p:cNvSpPr/>
          <p:nvPr/>
        </p:nvSpPr>
        <p:spPr>
          <a:xfrm>
            <a:off x="-44320" y="-22400"/>
            <a:ext cx="9188319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PT" sz="2000" b="1" u="sng" dirty="0" smtClean="0"/>
              <a:t>CRONOLOGIA DA PSICOLOGIA </a:t>
            </a:r>
            <a:r>
              <a:rPr lang="pt-PT" sz="2000" b="1" u="sng" dirty="0"/>
              <a:t>DA EDUCAÇÃO</a:t>
            </a:r>
            <a:endParaRPr lang="pt-PT" sz="2000" dirty="0"/>
          </a:p>
        </p:txBody>
      </p:sp>
      <p:cxnSp>
        <p:nvCxnSpPr>
          <p:cNvPr id="3" name="Conexão recta unidireccional 2"/>
          <p:cNvCxnSpPr/>
          <p:nvPr/>
        </p:nvCxnSpPr>
        <p:spPr>
          <a:xfrm>
            <a:off x="0" y="3645024"/>
            <a:ext cx="9143999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xão recta 33"/>
          <p:cNvCxnSpPr/>
          <p:nvPr/>
        </p:nvCxnSpPr>
        <p:spPr>
          <a:xfrm>
            <a:off x="8968822" y="3573032"/>
            <a:ext cx="0" cy="14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539552" y="336802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 smtClean="0"/>
              <a:t>604ac</a:t>
            </a:r>
            <a:endParaRPr lang="pt-PT" sz="1200" b="1" dirty="0"/>
          </a:p>
        </p:txBody>
      </p:sp>
      <p:sp>
        <p:nvSpPr>
          <p:cNvPr id="43" name="CaixaDeTexto 42"/>
          <p:cNvSpPr txBox="1"/>
          <p:nvPr/>
        </p:nvSpPr>
        <p:spPr>
          <a:xfrm>
            <a:off x="8712460" y="3356992"/>
            <a:ext cx="54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 smtClean="0"/>
              <a:t>0</a:t>
            </a:r>
            <a:endParaRPr lang="pt-PT" sz="12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-44320" y="401696"/>
            <a:ext cx="91883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 smtClean="0">
                <a:solidFill>
                  <a:schemeClr val="accent2">
                    <a:lumMod val="50000"/>
                  </a:schemeClr>
                </a:solidFill>
              </a:rPr>
              <a:t>1ª ETAPA – 1ª parte</a:t>
            </a:r>
            <a:endParaRPr lang="pt-PT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66" name="Conexão recta 65"/>
          <p:cNvCxnSpPr/>
          <p:nvPr/>
        </p:nvCxnSpPr>
        <p:spPr>
          <a:xfrm>
            <a:off x="935596" y="3585855"/>
            <a:ext cx="0" cy="14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ixaDeTexto 66"/>
          <p:cNvSpPr txBox="1"/>
          <p:nvPr/>
        </p:nvSpPr>
        <p:spPr>
          <a:xfrm>
            <a:off x="-252536" y="3212976"/>
            <a:ext cx="934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 smtClean="0"/>
              <a:t>Antiga Grécia</a:t>
            </a:r>
            <a:endParaRPr lang="pt-PT" sz="1200" b="1" dirty="0"/>
          </a:p>
        </p:txBody>
      </p:sp>
      <p:sp>
        <p:nvSpPr>
          <p:cNvPr id="30" name="Chamada com Linha 2 (Barra de Destaque) 29"/>
          <p:cNvSpPr/>
          <p:nvPr/>
        </p:nvSpPr>
        <p:spPr>
          <a:xfrm flipH="1">
            <a:off x="3779912" y="6150161"/>
            <a:ext cx="3744950" cy="477242"/>
          </a:xfrm>
          <a:prstGeom prst="accentCallout2">
            <a:avLst>
              <a:gd name="adj1" fmla="val 21411"/>
              <a:gd name="adj2" fmla="val -14458"/>
              <a:gd name="adj3" fmla="val 21609"/>
              <a:gd name="adj4" fmla="val -20112"/>
              <a:gd name="adj5" fmla="val -523432"/>
              <a:gd name="adj6" fmla="val -1910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 smtClean="0">
                <a:solidFill>
                  <a:schemeClr val="tx1"/>
                </a:solidFill>
              </a:rPr>
              <a:t>Aristóteles </a:t>
            </a:r>
            <a:r>
              <a:rPr lang="pt-PT" sz="1000" b="1" dirty="0">
                <a:solidFill>
                  <a:schemeClr val="tx1"/>
                </a:solidFill>
              </a:rPr>
              <a:t>(384ac – 322ac</a:t>
            </a:r>
            <a:r>
              <a:rPr lang="pt-PT" sz="1000" b="1" dirty="0" smtClean="0">
                <a:solidFill>
                  <a:schemeClr val="tx1"/>
                </a:solidFill>
              </a:rPr>
              <a:t>) – </a:t>
            </a:r>
            <a:r>
              <a:rPr lang="pt-PT" sz="1000" dirty="0" smtClean="0">
                <a:solidFill>
                  <a:schemeClr val="tx1"/>
                </a:solidFill>
              </a:rPr>
              <a:t>A educação </a:t>
            </a:r>
            <a:r>
              <a:rPr lang="pt-PT" sz="1000" dirty="0">
                <a:solidFill>
                  <a:schemeClr val="tx1"/>
                </a:solidFill>
              </a:rPr>
              <a:t>visa à virtude, ou excelência moral, que corresponderia à ideia de uma razão relativa às questões da conduta. Tal disposição supõe a precedência de uma escolha dos atos a serem praticados e de um hábito construído e firmado pela repetição, daí, a importância da educação.</a:t>
            </a:r>
          </a:p>
        </p:txBody>
      </p:sp>
      <p:pic>
        <p:nvPicPr>
          <p:cNvPr id="31" name="Imagem 30" descr="aristoteles.jpg"/>
          <p:cNvPicPr/>
          <p:nvPr/>
        </p:nvPicPr>
        <p:blipFill rotWithShape="1">
          <a:blip r:embed="rId2" cstate="print"/>
          <a:srcRect l="19235" r="19760" b="5902"/>
          <a:stretch/>
        </p:blipFill>
        <p:spPr>
          <a:xfrm>
            <a:off x="7452320" y="6093296"/>
            <a:ext cx="581608" cy="549250"/>
          </a:xfrm>
          <a:prstGeom prst="rect">
            <a:avLst/>
          </a:prstGeom>
        </p:spPr>
      </p:pic>
      <p:sp>
        <p:nvSpPr>
          <p:cNvPr id="32" name="Chamada com Linha 2 (Barra de Destaque) 31"/>
          <p:cNvSpPr/>
          <p:nvPr/>
        </p:nvSpPr>
        <p:spPr>
          <a:xfrm flipH="1">
            <a:off x="2267744" y="935534"/>
            <a:ext cx="4429534" cy="477242"/>
          </a:xfrm>
          <a:prstGeom prst="accentCallout2">
            <a:avLst>
              <a:gd name="adj1" fmla="val 26733"/>
              <a:gd name="adj2" fmla="val -14134"/>
              <a:gd name="adj3" fmla="val 21609"/>
              <a:gd name="adj4" fmla="val -19258"/>
              <a:gd name="adj5" fmla="val 575232"/>
              <a:gd name="adj6" fmla="val -1858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 smtClean="0">
                <a:solidFill>
                  <a:schemeClr val="tx1"/>
                </a:solidFill>
              </a:rPr>
              <a:t>Platão </a:t>
            </a:r>
            <a:r>
              <a:rPr lang="pt-PT" sz="1000" b="1" dirty="0">
                <a:solidFill>
                  <a:schemeClr val="tx1"/>
                </a:solidFill>
              </a:rPr>
              <a:t>(427ac - 347ac</a:t>
            </a:r>
            <a:r>
              <a:rPr lang="pt-PT" sz="1000" b="1" dirty="0" smtClean="0">
                <a:solidFill>
                  <a:schemeClr val="tx1"/>
                </a:solidFill>
              </a:rPr>
              <a:t>) - </a:t>
            </a:r>
            <a:r>
              <a:rPr lang="pt-PT" sz="1000" dirty="0" smtClean="0">
                <a:solidFill>
                  <a:schemeClr val="tx1"/>
                </a:solidFill>
              </a:rPr>
              <a:t>Foi </a:t>
            </a:r>
            <a:r>
              <a:rPr lang="pt-PT" sz="1000" dirty="0">
                <a:solidFill>
                  <a:schemeClr val="tx1"/>
                </a:solidFill>
              </a:rPr>
              <a:t>considerado o primeiro pedagogo, por ter concebido um plano geral de educação e disciplina para a juventude de seu tempo e por tê-lo integrado a uma dimensão ética e política. Para ele, o objetivo final da educação era a formação do homem moral, vivendo em uma cidade virtuosa</a:t>
            </a:r>
          </a:p>
        </p:txBody>
      </p:sp>
      <p:pic>
        <p:nvPicPr>
          <p:cNvPr id="33" name="Imagem 32" descr="platao.jpg"/>
          <p:cNvPicPr/>
          <p:nvPr/>
        </p:nvPicPr>
        <p:blipFill rotWithShape="1">
          <a:blip r:embed="rId3" cstate="print"/>
          <a:srcRect l="38245" r="11915"/>
          <a:stretch/>
        </p:blipFill>
        <p:spPr>
          <a:xfrm>
            <a:off x="6804248" y="908720"/>
            <a:ext cx="483902" cy="516572"/>
          </a:xfrm>
          <a:prstGeom prst="rect">
            <a:avLst/>
          </a:prstGeom>
        </p:spPr>
      </p:pic>
      <p:sp>
        <p:nvSpPr>
          <p:cNvPr id="35" name="Chamada com Linha 2 (Barra de Destaque) 34"/>
          <p:cNvSpPr/>
          <p:nvPr/>
        </p:nvSpPr>
        <p:spPr>
          <a:xfrm flipH="1">
            <a:off x="2627784" y="5229200"/>
            <a:ext cx="3384376" cy="477242"/>
          </a:xfrm>
          <a:prstGeom prst="accentCallout2">
            <a:avLst>
              <a:gd name="adj1" fmla="val 21411"/>
              <a:gd name="adj2" fmla="val -14458"/>
              <a:gd name="adj3" fmla="val 21609"/>
              <a:gd name="adj4" fmla="val -20112"/>
              <a:gd name="adj5" fmla="val -326509"/>
              <a:gd name="adj6" fmla="val -1908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 smtClean="0">
                <a:solidFill>
                  <a:schemeClr val="tx1"/>
                </a:solidFill>
              </a:rPr>
              <a:t>Sócrates </a:t>
            </a:r>
            <a:r>
              <a:rPr lang="pt-PT" sz="1000" b="1" dirty="0">
                <a:solidFill>
                  <a:schemeClr val="tx1"/>
                </a:solidFill>
              </a:rPr>
              <a:t>(469ac – 399ac</a:t>
            </a:r>
            <a:r>
              <a:rPr lang="pt-PT" sz="1000" b="1" dirty="0" smtClean="0">
                <a:solidFill>
                  <a:schemeClr val="tx1"/>
                </a:solidFill>
              </a:rPr>
              <a:t>) - </a:t>
            </a:r>
            <a:r>
              <a:rPr lang="pt-PT" sz="1000" dirty="0" smtClean="0">
                <a:solidFill>
                  <a:schemeClr val="tx1"/>
                </a:solidFill>
              </a:rPr>
              <a:t>Orientado </a:t>
            </a:r>
            <a:r>
              <a:rPr lang="pt-PT" sz="1000" dirty="0">
                <a:solidFill>
                  <a:schemeClr val="tx1"/>
                </a:solidFill>
              </a:rPr>
              <a:t>por um oráculo que lhe teria dito: “conhece-te a ti mesmo”, usava o diálogo para “parir” as ideias de seus interlocutores a respeito de temas como a virtude e o amor. Acreditava que nada sabia, e que o verdadeiro saber é o autoconhecimento.</a:t>
            </a:r>
          </a:p>
        </p:txBody>
      </p:sp>
      <p:pic>
        <p:nvPicPr>
          <p:cNvPr id="36" name="Imagem 35" descr="socrates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12160" y="5229200"/>
            <a:ext cx="459382" cy="477242"/>
          </a:xfrm>
          <a:prstGeom prst="rect">
            <a:avLst/>
          </a:prstGeom>
        </p:spPr>
      </p:pic>
      <p:sp>
        <p:nvSpPr>
          <p:cNvPr id="37" name="Chamada com Linha 2 (Barra de Destaque) 36"/>
          <p:cNvSpPr/>
          <p:nvPr/>
        </p:nvSpPr>
        <p:spPr>
          <a:xfrm flipH="1">
            <a:off x="2304254" y="2147510"/>
            <a:ext cx="2699794" cy="477242"/>
          </a:xfrm>
          <a:prstGeom prst="accentCallout2">
            <a:avLst>
              <a:gd name="adj1" fmla="val 24072"/>
              <a:gd name="adj2" fmla="val -14134"/>
              <a:gd name="adj3" fmla="val 21609"/>
              <a:gd name="adj4" fmla="val -19258"/>
              <a:gd name="adj5" fmla="val 309120"/>
              <a:gd name="adj6" fmla="val -1956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 smtClean="0">
                <a:solidFill>
                  <a:schemeClr val="tx1"/>
                </a:solidFill>
              </a:rPr>
              <a:t>Confúcio </a:t>
            </a:r>
            <a:r>
              <a:rPr lang="pt-PT" sz="1000" b="1" dirty="0">
                <a:solidFill>
                  <a:schemeClr val="tx1"/>
                </a:solidFill>
              </a:rPr>
              <a:t>(551ac - 479ac</a:t>
            </a:r>
            <a:r>
              <a:rPr lang="pt-PT" sz="1000" b="1" dirty="0" smtClean="0">
                <a:solidFill>
                  <a:schemeClr val="tx1"/>
                </a:solidFill>
              </a:rPr>
              <a:t>) - </a:t>
            </a:r>
            <a:r>
              <a:rPr lang="pt-PT" sz="1000" dirty="0" smtClean="0">
                <a:solidFill>
                  <a:schemeClr val="tx1"/>
                </a:solidFill>
              </a:rPr>
              <a:t>Segue </a:t>
            </a:r>
            <a:r>
              <a:rPr lang="pt-PT" sz="1000" dirty="0">
                <a:solidFill>
                  <a:schemeClr val="tx1"/>
                </a:solidFill>
              </a:rPr>
              <a:t>uma orientação mais conservadora do que Lao-</a:t>
            </a:r>
            <a:r>
              <a:rPr lang="pt-PT" sz="1000" dirty="0" err="1">
                <a:solidFill>
                  <a:schemeClr val="tx1"/>
                </a:solidFill>
              </a:rPr>
              <a:t>Tsé</a:t>
            </a:r>
            <a:r>
              <a:rPr lang="pt-PT" sz="1000" dirty="0">
                <a:solidFill>
                  <a:schemeClr val="tx1"/>
                </a:solidFill>
              </a:rPr>
              <a:t>. Como sábio e professor, ocupa-se com  especulações orientadas para a aplicação prática na vida humana e, nesse sentido, exerce importante influência na formação.</a:t>
            </a:r>
          </a:p>
        </p:txBody>
      </p:sp>
      <p:pic>
        <p:nvPicPr>
          <p:cNvPr id="38" name="Imagem 37" descr="confucio.jpg"/>
          <p:cNvPicPr/>
          <p:nvPr/>
        </p:nvPicPr>
        <p:blipFill rotWithShape="1">
          <a:blip r:embed="rId5" cstate="print"/>
          <a:srcRect l="15819" r="13810" b="18706"/>
          <a:stretch/>
        </p:blipFill>
        <p:spPr>
          <a:xfrm>
            <a:off x="4932040" y="1988840"/>
            <a:ext cx="432048" cy="610892"/>
          </a:xfrm>
          <a:prstGeom prst="rect">
            <a:avLst/>
          </a:prstGeom>
        </p:spPr>
      </p:pic>
      <p:sp>
        <p:nvSpPr>
          <p:cNvPr id="39" name="Chamada com Linha 2 (Barra de Destaque) 38"/>
          <p:cNvSpPr/>
          <p:nvPr/>
        </p:nvSpPr>
        <p:spPr>
          <a:xfrm>
            <a:off x="1691680" y="4221088"/>
            <a:ext cx="3829792" cy="477242"/>
          </a:xfrm>
          <a:prstGeom prst="accentCallout2">
            <a:avLst>
              <a:gd name="adj1" fmla="val 21411"/>
              <a:gd name="adj2" fmla="val -14458"/>
              <a:gd name="adj3" fmla="val 21609"/>
              <a:gd name="adj4" fmla="val -20112"/>
              <a:gd name="adj5" fmla="val -121984"/>
              <a:gd name="adj6" fmla="val -2014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 smtClean="0">
                <a:solidFill>
                  <a:schemeClr val="tx1"/>
                </a:solidFill>
              </a:rPr>
              <a:t>Lao-</a:t>
            </a:r>
            <a:r>
              <a:rPr lang="pt-PT" sz="1000" b="1" dirty="0" err="1" smtClean="0">
                <a:solidFill>
                  <a:schemeClr val="tx1"/>
                </a:solidFill>
              </a:rPr>
              <a:t>Tsé</a:t>
            </a:r>
            <a:r>
              <a:rPr lang="pt-PT" sz="1000" b="1" dirty="0" smtClean="0">
                <a:solidFill>
                  <a:schemeClr val="tx1"/>
                </a:solidFill>
              </a:rPr>
              <a:t> </a:t>
            </a:r>
            <a:r>
              <a:rPr lang="pt-PT" sz="1000" b="1" dirty="0">
                <a:solidFill>
                  <a:schemeClr val="tx1"/>
                </a:solidFill>
              </a:rPr>
              <a:t>(604ac - 531ac - data incerta</a:t>
            </a:r>
            <a:r>
              <a:rPr lang="pt-PT" sz="1000" b="1" dirty="0" smtClean="0">
                <a:solidFill>
                  <a:schemeClr val="tx1"/>
                </a:solidFill>
              </a:rPr>
              <a:t>) - </a:t>
            </a:r>
            <a:r>
              <a:rPr lang="pt-PT" sz="1000" dirty="0" smtClean="0">
                <a:solidFill>
                  <a:schemeClr val="tx1"/>
                </a:solidFill>
              </a:rPr>
              <a:t>Fundou </a:t>
            </a:r>
            <a:r>
              <a:rPr lang="pt-PT" sz="1000" dirty="0">
                <a:solidFill>
                  <a:schemeClr val="tx1"/>
                </a:solidFill>
              </a:rPr>
              <a:t>o Taoísmo a partir da noção do Tao (originalmente significa o caminho) e dos princípios opostos yin e yang ( mais do que opostos, representam a união dos contrastes, um todo de duas metades, a harmonia que forma o Universo).</a:t>
            </a:r>
          </a:p>
        </p:txBody>
      </p:sp>
      <p:pic>
        <p:nvPicPr>
          <p:cNvPr id="41" name="Imagem 40" descr="lao-tse-03.jpg"/>
          <p:cNvPicPr/>
          <p:nvPr/>
        </p:nvPicPr>
        <p:blipFill rotWithShape="1">
          <a:blip r:embed="rId6" cstate="print"/>
          <a:srcRect l="14072" r="12276" b="28942"/>
          <a:stretch/>
        </p:blipFill>
        <p:spPr>
          <a:xfrm>
            <a:off x="1187624" y="4221089"/>
            <a:ext cx="486916" cy="477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4040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0" grpId="0" animBg="1"/>
      <p:bldP spid="32" grpId="0" animBg="1"/>
      <p:bldP spid="35" grpId="0" animBg="1"/>
      <p:bldP spid="37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ângulo 25"/>
          <p:cNvSpPr/>
          <p:nvPr/>
        </p:nvSpPr>
        <p:spPr>
          <a:xfrm>
            <a:off x="-44320" y="-22400"/>
            <a:ext cx="9188319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PT" sz="2000" b="1" u="sng" dirty="0" smtClean="0"/>
              <a:t>CRONOLOGIA DA PSICOLOGIA </a:t>
            </a:r>
            <a:r>
              <a:rPr lang="pt-PT" sz="2000" b="1" u="sng" dirty="0"/>
              <a:t>DA EDUCAÇÃO</a:t>
            </a:r>
            <a:endParaRPr lang="pt-PT" sz="2000" dirty="0"/>
          </a:p>
        </p:txBody>
      </p:sp>
      <p:cxnSp>
        <p:nvCxnSpPr>
          <p:cNvPr id="3" name="Conexão recta unidireccional 2"/>
          <p:cNvCxnSpPr/>
          <p:nvPr/>
        </p:nvCxnSpPr>
        <p:spPr>
          <a:xfrm>
            <a:off x="0" y="3645024"/>
            <a:ext cx="9143999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xão recta 4"/>
          <p:cNvCxnSpPr/>
          <p:nvPr/>
        </p:nvCxnSpPr>
        <p:spPr>
          <a:xfrm>
            <a:off x="161510" y="3573032"/>
            <a:ext cx="0" cy="14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xão recta 33"/>
          <p:cNvCxnSpPr/>
          <p:nvPr/>
        </p:nvCxnSpPr>
        <p:spPr>
          <a:xfrm>
            <a:off x="8968822" y="3573032"/>
            <a:ext cx="0" cy="14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ixaDeTexto 39"/>
          <p:cNvSpPr txBox="1"/>
          <p:nvPr/>
        </p:nvSpPr>
        <p:spPr>
          <a:xfrm>
            <a:off x="-108520" y="3356992"/>
            <a:ext cx="54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 smtClean="0"/>
              <a:t>0</a:t>
            </a:r>
            <a:endParaRPr lang="pt-PT" sz="1200" b="1" dirty="0"/>
          </a:p>
        </p:txBody>
      </p:sp>
      <p:sp>
        <p:nvSpPr>
          <p:cNvPr id="43" name="CaixaDeTexto 42"/>
          <p:cNvSpPr txBox="1"/>
          <p:nvPr/>
        </p:nvSpPr>
        <p:spPr>
          <a:xfrm>
            <a:off x="8712460" y="3356992"/>
            <a:ext cx="54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 smtClean="0"/>
              <a:t>1880</a:t>
            </a:r>
            <a:endParaRPr lang="pt-PT" sz="12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-44320" y="401696"/>
            <a:ext cx="91883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 smtClean="0">
                <a:solidFill>
                  <a:schemeClr val="accent2">
                    <a:lumMod val="50000"/>
                  </a:schemeClr>
                </a:solidFill>
              </a:rPr>
              <a:t>1ª ETAPA – 2ª parte</a:t>
            </a:r>
            <a:endParaRPr lang="pt-PT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Chamada com Linha 2 (Barra de Destaque) 7"/>
          <p:cNvSpPr/>
          <p:nvPr/>
        </p:nvSpPr>
        <p:spPr>
          <a:xfrm>
            <a:off x="5076056" y="1583606"/>
            <a:ext cx="3528392" cy="477242"/>
          </a:xfrm>
          <a:prstGeom prst="accentCallout2">
            <a:avLst>
              <a:gd name="adj1" fmla="val 18750"/>
              <a:gd name="adj2" fmla="val -13066"/>
              <a:gd name="adj3" fmla="val 18948"/>
              <a:gd name="adj4" fmla="val -19601"/>
              <a:gd name="adj5" fmla="val 434193"/>
              <a:gd name="adj6" fmla="val -198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 err="1">
                <a:solidFill>
                  <a:schemeClr val="tx1"/>
                </a:solidFill>
              </a:rPr>
              <a:t>Comênio</a:t>
            </a:r>
            <a:r>
              <a:rPr lang="pt-PT" sz="1000" b="1" dirty="0">
                <a:solidFill>
                  <a:schemeClr val="tx1"/>
                </a:solidFill>
              </a:rPr>
              <a:t> </a:t>
            </a:r>
            <a:r>
              <a:rPr lang="pt-PT" sz="1000" dirty="0">
                <a:solidFill>
                  <a:schemeClr val="tx1"/>
                </a:solidFill>
              </a:rPr>
              <a:t>(1592 - 1670) - Acreditava que pela educação o homem se prepararia para a vida eterna. Afirmava que pela imitação da natureza seria possível criar um método eficiente para ensinar “tudo a todos”. </a:t>
            </a:r>
          </a:p>
          <a:p>
            <a:pPr algn="just"/>
            <a:endParaRPr lang="pt-PT" sz="1000" dirty="0">
              <a:solidFill>
                <a:schemeClr val="tx1"/>
              </a:solidFill>
            </a:endParaRPr>
          </a:p>
        </p:txBody>
      </p:sp>
      <p:pic>
        <p:nvPicPr>
          <p:cNvPr id="48" name="Imagem 47" descr="Comênio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924" r="17535"/>
          <a:stretch/>
        </p:blipFill>
        <p:spPr bwMode="auto">
          <a:xfrm>
            <a:off x="4644008" y="1556791"/>
            <a:ext cx="432048" cy="4772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52" name="Imagem 51" descr="Jean-Jacques Rousseau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770" r="21228"/>
          <a:stretch/>
        </p:blipFill>
        <p:spPr bwMode="auto">
          <a:xfrm>
            <a:off x="5148064" y="2361039"/>
            <a:ext cx="424284" cy="4400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53" name="Chamada com Linha 2 (Barra de Destaque) 52"/>
          <p:cNvSpPr/>
          <p:nvPr/>
        </p:nvSpPr>
        <p:spPr>
          <a:xfrm>
            <a:off x="5567426" y="2348880"/>
            <a:ext cx="2604974" cy="477242"/>
          </a:xfrm>
          <a:prstGeom prst="accentCallout2">
            <a:avLst>
              <a:gd name="adj1" fmla="val 13428"/>
              <a:gd name="adj2" fmla="val -15986"/>
              <a:gd name="adj3" fmla="val 13625"/>
              <a:gd name="adj4" fmla="val -20884"/>
              <a:gd name="adj5" fmla="val 269202"/>
              <a:gd name="adj6" fmla="val -2055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>
                <a:solidFill>
                  <a:schemeClr val="tx1"/>
                </a:solidFill>
              </a:rPr>
              <a:t>Rousseau </a:t>
            </a:r>
            <a:r>
              <a:rPr lang="pt-PT" sz="1000" dirty="0">
                <a:solidFill>
                  <a:schemeClr val="tx1"/>
                </a:solidFill>
              </a:rPr>
              <a:t>(1712 - 1778) - Para a criação de um novo homem e de uma nova sociedade, seria preciso educar a criança de acordo com a natureza</a:t>
            </a:r>
            <a:r>
              <a:rPr lang="pt-PT" sz="1000" dirty="0" smtClean="0">
                <a:solidFill>
                  <a:schemeClr val="tx1"/>
                </a:solidFill>
              </a:rPr>
              <a:t>.</a:t>
            </a:r>
            <a:r>
              <a:rPr lang="pt-PT" sz="1000" dirty="0">
                <a:solidFill>
                  <a:schemeClr val="tx1"/>
                </a:solidFill>
              </a:rPr>
              <a:t> </a:t>
            </a:r>
          </a:p>
          <a:p>
            <a:pPr algn="just"/>
            <a:endParaRPr lang="pt-PT" sz="1000" dirty="0">
              <a:solidFill>
                <a:schemeClr val="tx1"/>
              </a:solidFill>
            </a:endParaRPr>
          </a:p>
        </p:txBody>
      </p:sp>
      <p:sp>
        <p:nvSpPr>
          <p:cNvPr id="56" name="Chamada com Linha 2 (Barra de Destaque) 55"/>
          <p:cNvSpPr/>
          <p:nvPr/>
        </p:nvSpPr>
        <p:spPr>
          <a:xfrm>
            <a:off x="6102680" y="3861048"/>
            <a:ext cx="3005824" cy="477242"/>
          </a:xfrm>
          <a:prstGeom prst="accentCallout2">
            <a:avLst>
              <a:gd name="adj1" fmla="val 29395"/>
              <a:gd name="adj2" fmla="val -14341"/>
              <a:gd name="adj3" fmla="val 29593"/>
              <a:gd name="adj4" fmla="val -19135"/>
              <a:gd name="adj5" fmla="val -42152"/>
              <a:gd name="adj6" fmla="val -1893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>
                <a:solidFill>
                  <a:schemeClr val="tx1"/>
                </a:solidFill>
              </a:rPr>
              <a:t>Kant (</a:t>
            </a:r>
            <a:r>
              <a:rPr lang="pt-PT" sz="1000" dirty="0">
                <a:solidFill>
                  <a:schemeClr val="tx1"/>
                </a:solidFill>
              </a:rPr>
              <a:t>1724 - 1778) </a:t>
            </a:r>
            <a:r>
              <a:rPr lang="pt-PT" sz="1000" b="1" dirty="0">
                <a:solidFill>
                  <a:schemeClr val="tx1"/>
                </a:solidFill>
              </a:rPr>
              <a:t>- </a:t>
            </a:r>
            <a:r>
              <a:rPr lang="pt-PT" sz="1000" dirty="0">
                <a:solidFill>
                  <a:schemeClr val="tx1"/>
                </a:solidFill>
              </a:rPr>
              <a:t>Somente a partir da educação que o homem pode alcançar, com plenitude, sua humanidade, pois a educação o constrói, fazendo com que ele seja capaz de gozar sua liberdade</a:t>
            </a:r>
            <a:r>
              <a:rPr lang="pt-PT" sz="1000" b="1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57" name="Imagem 56" descr="[creditofoto]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88371" y="3903459"/>
            <a:ext cx="360303" cy="389637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Chamada com Linha 2 (Barra de Destaque) 59"/>
          <p:cNvSpPr/>
          <p:nvPr/>
        </p:nvSpPr>
        <p:spPr>
          <a:xfrm>
            <a:off x="6732240" y="3023766"/>
            <a:ext cx="2411760" cy="477242"/>
          </a:xfrm>
          <a:prstGeom prst="accentCallout2">
            <a:avLst>
              <a:gd name="adj1" fmla="val 16089"/>
              <a:gd name="adj2" fmla="val -15814"/>
              <a:gd name="adj3" fmla="val 16287"/>
              <a:gd name="adj4" fmla="val -22214"/>
              <a:gd name="adj5" fmla="val 133484"/>
              <a:gd name="adj6" fmla="val -219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>
                <a:solidFill>
                  <a:schemeClr val="tx1"/>
                </a:solidFill>
              </a:rPr>
              <a:t>Marx </a:t>
            </a:r>
            <a:r>
              <a:rPr lang="pt-PT" sz="1000" dirty="0">
                <a:solidFill>
                  <a:schemeClr val="tx1"/>
                </a:solidFill>
              </a:rPr>
              <a:t>(1818 - 1883) - Criticou a escola de seu tempo, apontando-a como instrumento de dominação ideológica da burguesia</a:t>
            </a:r>
            <a:r>
              <a:rPr lang="pt-PT" sz="1000" dirty="0" smtClean="0">
                <a:solidFill>
                  <a:schemeClr val="tx1"/>
                </a:solidFill>
              </a:rPr>
              <a:t>.</a:t>
            </a:r>
            <a:endParaRPr lang="pt-PT" sz="1000" dirty="0">
              <a:solidFill>
                <a:schemeClr val="tx1"/>
              </a:solidFill>
            </a:endParaRPr>
          </a:p>
          <a:p>
            <a:pPr algn="just"/>
            <a:endParaRPr lang="pt-PT" sz="1000" dirty="0">
              <a:solidFill>
                <a:schemeClr val="tx1"/>
              </a:solidFill>
            </a:endParaRPr>
          </a:p>
        </p:txBody>
      </p:sp>
      <p:pic>
        <p:nvPicPr>
          <p:cNvPr id="61" name="Imagem 60" descr="Karl Marx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912" r="8594"/>
          <a:stretch/>
        </p:blipFill>
        <p:spPr bwMode="auto">
          <a:xfrm>
            <a:off x="6331031" y="3026290"/>
            <a:ext cx="432048" cy="47471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62" name="Chamada com Linha 2 (Barra de Destaque) 61"/>
          <p:cNvSpPr/>
          <p:nvPr/>
        </p:nvSpPr>
        <p:spPr>
          <a:xfrm>
            <a:off x="5514144" y="4725144"/>
            <a:ext cx="3594360" cy="477242"/>
          </a:xfrm>
          <a:prstGeom prst="accentCallout2">
            <a:avLst>
              <a:gd name="adj1" fmla="val 21411"/>
              <a:gd name="adj2" fmla="val -14458"/>
              <a:gd name="adj3" fmla="val 21609"/>
              <a:gd name="adj4" fmla="val -20112"/>
              <a:gd name="adj5" fmla="val -225767"/>
              <a:gd name="adj6" fmla="val -2064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>
                <a:solidFill>
                  <a:schemeClr val="tx1"/>
                </a:solidFill>
              </a:rPr>
              <a:t>Descartes </a:t>
            </a:r>
            <a:r>
              <a:rPr lang="pt-PT" sz="1000" dirty="0">
                <a:solidFill>
                  <a:schemeClr val="tx1"/>
                </a:solidFill>
              </a:rPr>
              <a:t>(1596 - 1650) - A forma que orientou a sua vida acabou por não só alertar à humanidade sobre a necessidade do método cartesiano como também transmitir um método como caminho seguro para a produção de conhecimentos seguros.</a:t>
            </a:r>
          </a:p>
        </p:txBody>
      </p:sp>
      <p:pic>
        <p:nvPicPr>
          <p:cNvPr id="63" name="Imagem 62" descr="https://sites.google.com/site/filosofiapopular/_/rsrc/1309887579023/filosofos/descartes/descartes.jp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9220"/>
          <a:stretch/>
        </p:blipFill>
        <p:spPr bwMode="auto">
          <a:xfrm>
            <a:off x="5004048" y="4747741"/>
            <a:ext cx="436985" cy="4781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44" name="Chamada com Linha 2 (Barra de Destaque) 43"/>
          <p:cNvSpPr/>
          <p:nvPr/>
        </p:nvSpPr>
        <p:spPr>
          <a:xfrm>
            <a:off x="4499992" y="5517232"/>
            <a:ext cx="3100678" cy="477242"/>
          </a:xfrm>
          <a:prstGeom prst="accentCallout2">
            <a:avLst>
              <a:gd name="adj1" fmla="val 21411"/>
              <a:gd name="adj2" fmla="val -14458"/>
              <a:gd name="adj3" fmla="val 21609"/>
              <a:gd name="adj4" fmla="val -20112"/>
              <a:gd name="adj5" fmla="val -396079"/>
              <a:gd name="adj6" fmla="val -1973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 smtClean="0">
                <a:solidFill>
                  <a:schemeClr val="tx1"/>
                </a:solidFill>
              </a:rPr>
              <a:t>Montaigne </a:t>
            </a:r>
            <a:r>
              <a:rPr lang="pt-PT" sz="1000" b="1" dirty="0">
                <a:solidFill>
                  <a:schemeClr val="tx1"/>
                </a:solidFill>
              </a:rPr>
              <a:t>(1533 – 1592) </a:t>
            </a:r>
            <a:r>
              <a:rPr lang="pt-PT" sz="1000" b="1" dirty="0" smtClean="0">
                <a:solidFill>
                  <a:schemeClr val="tx1"/>
                </a:solidFill>
              </a:rPr>
              <a:t>- </a:t>
            </a:r>
            <a:r>
              <a:rPr lang="pt-PT" sz="1000" dirty="0" smtClean="0">
                <a:solidFill>
                  <a:schemeClr val="tx1"/>
                </a:solidFill>
              </a:rPr>
              <a:t>criticou </a:t>
            </a:r>
            <a:r>
              <a:rPr lang="pt-PT" sz="1000" dirty="0">
                <a:solidFill>
                  <a:schemeClr val="tx1"/>
                </a:solidFill>
              </a:rPr>
              <a:t>a educação livresca e mnemônica, propondo um ensino voltado para a experiência e para a </a:t>
            </a:r>
            <a:r>
              <a:rPr lang="pt-PT" sz="1000" dirty="0" smtClean="0">
                <a:solidFill>
                  <a:schemeClr val="tx1"/>
                </a:solidFill>
              </a:rPr>
              <a:t>ação.</a:t>
            </a:r>
            <a:endParaRPr lang="pt-PT" sz="1000" dirty="0">
              <a:solidFill>
                <a:schemeClr val="tx1"/>
              </a:solidFill>
            </a:endParaRPr>
          </a:p>
        </p:txBody>
      </p:sp>
      <p:pic>
        <p:nvPicPr>
          <p:cNvPr id="49" name="Imagem 48" descr="Michel de Montaigne"/>
          <p:cNvPicPr/>
          <p:nvPr/>
        </p:nvPicPr>
        <p:blipFill rotWithShape="1">
          <a:blip r:embed="rId7" cstate="print"/>
          <a:srcRect l="10792" r="9198"/>
          <a:stretch/>
        </p:blipFill>
        <p:spPr bwMode="auto">
          <a:xfrm>
            <a:off x="4067944" y="5521215"/>
            <a:ext cx="457209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Chamada com Linha 2 (Barra de Destaque) 50"/>
          <p:cNvSpPr/>
          <p:nvPr/>
        </p:nvSpPr>
        <p:spPr>
          <a:xfrm>
            <a:off x="4455567" y="791518"/>
            <a:ext cx="3932857" cy="477242"/>
          </a:xfrm>
          <a:prstGeom prst="accentCallout2">
            <a:avLst>
              <a:gd name="adj1" fmla="val 18750"/>
              <a:gd name="adj2" fmla="val -15721"/>
              <a:gd name="adj3" fmla="val 18948"/>
              <a:gd name="adj4" fmla="val -19601"/>
              <a:gd name="adj5" fmla="val 596522"/>
              <a:gd name="adj6" fmla="val -199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 smtClean="0">
                <a:solidFill>
                  <a:schemeClr val="tx1"/>
                </a:solidFill>
              </a:rPr>
              <a:t>Lutero </a:t>
            </a:r>
            <a:r>
              <a:rPr lang="pt-PT" sz="1000" b="1" dirty="0">
                <a:solidFill>
                  <a:schemeClr val="tx1"/>
                </a:solidFill>
              </a:rPr>
              <a:t>(1483 - 1546) </a:t>
            </a:r>
            <a:r>
              <a:rPr lang="pt-PT" sz="1000" b="1" dirty="0" smtClean="0">
                <a:solidFill>
                  <a:schemeClr val="tx1"/>
                </a:solidFill>
              </a:rPr>
              <a:t>- </a:t>
            </a:r>
            <a:r>
              <a:rPr lang="pt-PT" sz="1000" dirty="0" smtClean="0">
                <a:solidFill>
                  <a:schemeClr val="tx1"/>
                </a:solidFill>
              </a:rPr>
              <a:t>Rompendo </a:t>
            </a:r>
            <a:r>
              <a:rPr lang="pt-PT" sz="1000" dirty="0">
                <a:solidFill>
                  <a:schemeClr val="tx1"/>
                </a:solidFill>
              </a:rPr>
              <a:t>com o tradicional monopólio da Igreja Católica sobre a educação escolar, Lutero defendeu a institucionalização do Estado como o responsável pelo ensino. Para ele, as escolas deveriam ser cristãs e de frequência obrigatória. </a:t>
            </a:r>
          </a:p>
        </p:txBody>
      </p:sp>
      <p:pic>
        <p:nvPicPr>
          <p:cNvPr id="54" name="Imagem 53" descr="Martinho Lutero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51921" y="791518"/>
            <a:ext cx="504055" cy="47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Chamada com Linha 2 (Barra de Destaque) 57"/>
          <p:cNvSpPr/>
          <p:nvPr/>
        </p:nvSpPr>
        <p:spPr>
          <a:xfrm>
            <a:off x="4067944" y="6264126"/>
            <a:ext cx="4986554" cy="477242"/>
          </a:xfrm>
          <a:prstGeom prst="accentCallout2">
            <a:avLst>
              <a:gd name="adj1" fmla="val 21411"/>
              <a:gd name="adj2" fmla="val -10962"/>
              <a:gd name="adj3" fmla="val 21609"/>
              <a:gd name="adj4" fmla="val -13756"/>
              <a:gd name="adj5" fmla="val -550425"/>
              <a:gd name="adj6" fmla="val -1274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 err="1" smtClean="0">
                <a:solidFill>
                  <a:schemeClr val="tx1"/>
                </a:solidFill>
              </a:rPr>
              <a:t>Roterdã</a:t>
            </a:r>
            <a:r>
              <a:rPr lang="pt-PT" sz="1000" b="1" dirty="0" smtClean="0">
                <a:solidFill>
                  <a:schemeClr val="tx1"/>
                </a:solidFill>
              </a:rPr>
              <a:t> </a:t>
            </a:r>
            <a:r>
              <a:rPr lang="pt-PT" sz="1000" b="1" dirty="0">
                <a:solidFill>
                  <a:schemeClr val="tx1"/>
                </a:solidFill>
              </a:rPr>
              <a:t>(1469 - 1536) </a:t>
            </a:r>
            <a:r>
              <a:rPr lang="pt-PT" sz="1000" b="1" dirty="0" smtClean="0">
                <a:solidFill>
                  <a:schemeClr val="tx1"/>
                </a:solidFill>
              </a:rPr>
              <a:t>- </a:t>
            </a:r>
            <a:r>
              <a:rPr lang="pt-PT" sz="1000" dirty="0" smtClean="0">
                <a:solidFill>
                  <a:schemeClr val="tx1"/>
                </a:solidFill>
              </a:rPr>
              <a:t>escritor </a:t>
            </a:r>
            <a:r>
              <a:rPr lang="pt-PT" sz="1000" dirty="0">
                <a:solidFill>
                  <a:schemeClr val="tx1"/>
                </a:solidFill>
              </a:rPr>
              <a:t>humanista, criticou a educação do seu tempo, que considerava excessivamente severa. Escreveu tratados de civilidade, defendendo uma educação da criança voltada para a disciplina do corpo, dos comportamentos, e valorizando o jogo e a brincadeira no decorrer do processo de aprendizagem. </a:t>
            </a:r>
          </a:p>
        </p:txBody>
      </p:sp>
      <p:pic>
        <p:nvPicPr>
          <p:cNvPr id="59" name="Imagem 58" descr="Erasmo de Roterdã"/>
          <p:cNvPicPr/>
          <p:nvPr/>
        </p:nvPicPr>
        <p:blipFill rotWithShape="1">
          <a:blip r:embed="rId9" cstate="print"/>
          <a:srcRect l="20065" r="13976" b="19206"/>
          <a:stretch/>
        </p:blipFill>
        <p:spPr bwMode="auto">
          <a:xfrm>
            <a:off x="3563888" y="6264126"/>
            <a:ext cx="504056" cy="4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Chamada com Linha 2 (Barra de Destaque) 40"/>
          <p:cNvSpPr/>
          <p:nvPr/>
        </p:nvSpPr>
        <p:spPr>
          <a:xfrm>
            <a:off x="1403648" y="1151558"/>
            <a:ext cx="2160240" cy="477242"/>
          </a:xfrm>
          <a:prstGeom prst="accentCallout2">
            <a:avLst>
              <a:gd name="adj1" fmla="val 21411"/>
              <a:gd name="adj2" fmla="val -21947"/>
              <a:gd name="adj3" fmla="val 21609"/>
              <a:gd name="adj4" fmla="val -45125"/>
              <a:gd name="adj5" fmla="val 535316"/>
              <a:gd name="adj6" fmla="val -2315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>
                <a:solidFill>
                  <a:schemeClr val="tx1"/>
                </a:solidFill>
              </a:rPr>
              <a:t>Agostinho (354 – 430) </a:t>
            </a:r>
            <a:r>
              <a:rPr lang="pt-PT" sz="1000" b="1" dirty="0" smtClean="0">
                <a:solidFill>
                  <a:schemeClr val="tx1"/>
                </a:solidFill>
              </a:rPr>
              <a:t>- </a:t>
            </a:r>
            <a:r>
              <a:rPr lang="pt-PT" sz="1000" dirty="0" smtClean="0">
                <a:solidFill>
                  <a:schemeClr val="tx1"/>
                </a:solidFill>
              </a:rPr>
              <a:t>Considerava </a:t>
            </a:r>
            <a:r>
              <a:rPr lang="pt-PT" sz="1000" dirty="0">
                <a:solidFill>
                  <a:schemeClr val="tx1"/>
                </a:solidFill>
              </a:rPr>
              <a:t>o saber como o caminho para a compreensão da palavra sagrada</a:t>
            </a:r>
            <a:r>
              <a:rPr lang="pt-PT" sz="1000" dirty="0" smtClean="0">
                <a:solidFill>
                  <a:schemeClr val="tx1"/>
                </a:solidFill>
              </a:rPr>
              <a:t>. “</a:t>
            </a:r>
            <a:r>
              <a:rPr lang="pt-PT" sz="1000" dirty="0">
                <a:solidFill>
                  <a:schemeClr val="tx1"/>
                </a:solidFill>
              </a:rPr>
              <a:t>Não se aprende pelas palavras, que repercutem exteriormente, mas pela verdade, que ensina interiormente”</a:t>
            </a:r>
          </a:p>
        </p:txBody>
      </p:sp>
      <p:pic>
        <p:nvPicPr>
          <p:cNvPr id="42" name="Imagem 41" descr="Santo Agostinho"/>
          <p:cNvPicPr/>
          <p:nvPr/>
        </p:nvPicPr>
        <p:blipFill rotWithShape="1">
          <a:blip r:embed="rId10" cstate="print"/>
          <a:srcRect l="18766" r="16928" b="13390"/>
          <a:stretch/>
        </p:blipFill>
        <p:spPr bwMode="auto">
          <a:xfrm>
            <a:off x="947298" y="1126169"/>
            <a:ext cx="468052" cy="462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573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53" grpId="0" animBg="1"/>
      <p:bldP spid="56" grpId="0" animBg="1"/>
      <p:bldP spid="60" grpId="0" animBg="1"/>
      <p:bldP spid="62" grpId="0" animBg="1"/>
      <p:bldP spid="44" grpId="0" animBg="1"/>
      <p:bldP spid="51" grpId="0" animBg="1"/>
      <p:bldP spid="58" grpId="0" animBg="1"/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ângulo 25"/>
          <p:cNvSpPr/>
          <p:nvPr/>
        </p:nvSpPr>
        <p:spPr>
          <a:xfrm>
            <a:off x="-44320" y="-22400"/>
            <a:ext cx="9188319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PT" sz="2000" b="1" u="sng" dirty="0" smtClean="0"/>
              <a:t>CRONOLOGIA DA PSICOLOGIA </a:t>
            </a:r>
            <a:r>
              <a:rPr lang="pt-PT" sz="2000" b="1" u="sng" dirty="0"/>
              <a:t>DA EDUCAÇÃO</a:t>
            </a:r>
            <a:endParaRPr lang="pt-PT" sz="2000" dirty="0"/>
          </a:p>
        </p:txBody>
      </p:sp>
      <p:cxnSp>
        <p:nvCxnSpPr>
          <p:cNvPr id="3" name="Conexão recta unidireccional 2"/>
          <p:cNvCxnSpPr/>
          <p:nvPr/>
        </p:nvCxnSpPr>
        <p:spPr>
          <a:xfrm>
            <a:off x="0" y="3645024"/>
            <a:ext cx="9143999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xão recta 4"/>
          <p:cNvCxnSpPr/>
          <p:nvPr/>
        </p:nvCxnSpPr>
        <p:spPr>
          <a:xfrm>
            <a:off x="179512" y="3573032"/>
            <a:ext cx="0" cy="14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xão recta 33"/>
          <p:cNvCxnSpPr/>
          <p:nvPr/>
        </p:nvCxnSpPr>
        <p:spPr>
          <a:xfrm>
            <a:off x="8982490" y="3573032"/>
            <a:ext cx="0" cy="14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-180528" y="336802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 smtClean="0"/>
              <a:t>1880</a:t>
            </a:r>
            <a:endParaRPr lang="pt-PT" sz="1200" b="1" dirty="0"/>
          </a:p>
        </p:txBody>
      </p:sp>
      <p:sp>
        <p:nvSpPr>
          <p:cNvPr id="43" name="CaixaDeTexto 42"/>
          <p:cNvSpPr txBox="1"/>
          <p:nvPr/>
        </p:nvSpPr>
        <p:spPr>
          <a:xfrm>
            <a:off x="8712460" y="3356992"/>
            <a:ext cx="54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 smtClean="0"/>
              <a:t>1900</a:t>
            </a:r>
            <a:endParaRPr lang="pt-PT" sz="12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-44320" y="401696"/>
            <a:ext cx="91883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 smtClean="0">
                <a:solidFill>
                  <a:schemeClr val="accent2">
                    <a:lumMod val="50000"/>
                  </a:schemeClr>
                </a:solidFill>
              </a:rPr>
              <a:t>2ª ETAPA – Evoluções decisivas na psicologia da educação</a:t>
            </a:r>
            <a:endParaRPr lang="pt-PT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0" name="Chamada com Linha 2 (Barra de Destaque) 29"/>
          <p:cNvSpPr/>
          <p:nvPr/>
        </p:nvSpPr>
        <p:spPr>
          <a:xfrm>
            <a:off x="2987824" y="5957311"/>
            <a:ext cx="3279234" cy="477242"/>
          </a:xfrm>
          <a:prstGeom prst="accentCallout2">
            <a:avLst>
              <a:gd name="adj1" fmla="val 18750"/>
              <a:gd name="adj2" fmla="val -15539"/>
              <a:gd name="adj3" fmla="val 21609"/>
              <a:gd name="adj4" fmla="val -20112"/>
              <a:gd name="adj5" fmla="val -481235"/>
              <a:gd name="adj6" fmla="val -20181"/>
            </a:avLst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>
                <a:solidFill>
                  <a:schemeClr val="tx1"/>
                </a:solidFill>
              </a:rPr>
              <a:t>Durkheim (1858 – 1917</a:t>
            </a:r>
            <a:r>
              <a:rPr lang="pt-PT" sz="1000" b="1" dirty="0" smtClean="0">
                <a:solidFill>
                  <a:schemeClr val="tx1"/>
                </a:solidFill>
              </a:rPr>
              <a:t>) - </a:t>
            </a:r>
            <a:r>
              <a:rPr lang="pt-PT" sz="1000" dirty="0" smtClean="0">
                <a:solidFill>
                  <a:schemeClr val="tx1"/>
                </a:solidFill>
              </a:rPr>
              <a:t>Para </a:t>
            </a:r>
            <a:r>
              <a:rPr lang="pt-PT" sz="1000" dirty="0">
                <a:solidFill>
                  <a:schemeClr val="tx1"/>
                </a:solidFill>
              </a:rPr>
              <a:t>ele, a educação é uma função coletiva, que visa ao bem social. Por isso, à sociedade caberia determinar quais as ideias e os sentimentos a imprimir na criança para que se tornasse um cidadão adaptado.</a:t>
            </a:r>
          </a:p>
        </p:txBody>
      </p:sp>
      <p:sp>
        <p:nvSpPr>
          <p:cNvPr id="32" name="Chamada com Linha 2 (Barra de Destaque) 31"/>
          <p:cNvSpPr/>
          <p:nvPr/>
        </p:nvSpPr>
        <p:spPr>
          <a:xfrm>
            <a:off x="4747012" y="2276872"/>
            <a:ext cx="3312368" cy="477242"/>
          </a:xfrm>
          <a:prstGeom prst="accentCallout2">
            <a:avLst>
              <a:gd name="adj1" fmla="val 21411"/>
              <a:gd name="adj2" fmla="val -15691"/>
              <a:gd name="adj3" fmla="val 21609"/>
              <a:gd name="adj4" fmla="val -19258"/>
              <a:gd name="adj5" fmla="val 286586"/>
              <a:gd name="adj6" fmla="val -19356"/>
            </a:avLst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 err="1">
                <a:solidFill>
                  <a:schemeClr val="tx1"/>
                </a:solidFill>
              </a:rPr>
              <a:t>Dewey</a:t>
            </a:r>
            <a:r>
              <a:rPr lang="pt-PT" sz="1000" b="1" dirty="0">
                <a:solidFill>
                  <a:schemeClr val="tx1"/>
                </a:solidFill>
              </a:rPr>
              <a:t> (1859 - 1952) - </a:t>
            </a:r>
            <a:r>
              <a:rPr lang="pt-PT" sz="1000" dirty="0">
                <a:solidFill>
                  <a:schemeClr val="tx1"/>
                </a:solidFill>
              </a:rPr>
              <a:t>Defendia a democracia e a liberdade de pensamento como instrumentos para a manutenção emocional e intelectual das crianças.</a:t>
            </a:r>
          </a:p>
        </p:txBody>
      </p:sp>
      <p:pic>
        <p:nvPicPr>
          <p:cNvPr id="33" name="il_fi" descr="http://4.bp.blogspot.com/-0AYxhJNYj5M/TfQEQgxbC7I/AAAAAAAAAaY/68CB0qdIUhI/s400/john+Dewey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264487"/>
            <a:ext cx="463044" cy="502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Imagem 35" descr="Émile Durkhei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008790"/>
            <a:ext cx="588694" cy="37253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Chamada com Linha 2 (Barra de Destaque) 14"/>
          <p:cNvSpPr/>
          <p:nvPr/>
        </p:nvSpPr>
        <p:spPr>
          <a:xfrm>
            <a:off x="899592" y="764704"/>
            <a:ext cx="3348125" cy="477242"/>
          </a:xfrm>
          <a:prstGeom prst="accentCallout2">
            <a:avLst>
              <a:gd name="adj1" fmla="val 18750"/>
              <a:gd name="adj2" fmla="val -15721"/>
              <a:gd name="adj3" fmla="val 18948"/>
              <a:gd name="adj4" fmla="val -19601"/>
              <a:gd name="adj5" fmla="val 603327"/>
              <a:gd name="adj6" fmla="val -18698"/>
            </a:avLst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 err="1" smtClean="0">
                <a:solidFill>
                  <a:schemeClr val="tx1"/>
                </a:solidFill>
              </a:rPr>
              <a:t>James</a:t>
            </a:r>
            <a:r>
              <a:rPr lang="pt-PT" sz="1000" b="1" dirty="0" smtClean="0">
                <a:solidFill>
                  <a:schemeClr val="tx1"/>
                </a:solidFill>
              </a:rPr>
              <a:t> (1842 - 1910) – </a:t>
            </a:r>
            <a:r>
              <a:rPr lang="pt-PT" sz="1000" dirty="0" smtClean="0">
                <a:solidFill>
                  <a:schemeClr val="tx1"/>
                </a:solidFill>
              </a:rPr>
              <a:t>O autor utiliza diferentes experiências próprias para ilustrar conceitos psicológicos, como atenção e a consciência.</a:t>
            </a:r>
            <a:endParaRPr lang="pt-PT" sz="1000" dirty="0">
              <a:solidFill>
                <a:schemeClr val="tx1"/>
              </a:solidFill>
            </a:endParaRPr>
          </a:p>
        </p:txBody>
      </p:sp>
      <p:pic>
        <p:nvPicPr>
          <p:cNvPr id="16" name="Imagem 15" descr="Descrição: William James b1842c.jpg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4"/>
            <a:ext cx="432047" cy="5040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15831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0" grpId="0" animBg="1"/>
      <p:bldP spid="32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ângulo 25"/>
          <p:cNvSpPr/>
          <p:nvPr/>
        </p:nvSpPr>
        <p:spPr>
          <a:xfrm>
            <a:off x="-44320" y="-22400"/>
            <a:ext cx="9188319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PT" sz="2000" b="1" u="sng" dirty="0" smtClean="0"/>
              <a:t>CRONOLOGIA DA PSICOLOGIA </a:t>
            </a:r>
            <a:r>
              <a:rPr lang="pt-PT" sz="2000" b="1" u="sng" dirty="0"/>
              <a:t>DA EDUCAÇÃO</a:t>
            </a:r>
            <a:endParaRPr lang="pt-PT" sz="2000" dirty="0"/>
          </a:p>
        </p:txBody>
      </p:sp>
      <p:cxnSp>
        <p:nvCxnSpPr>
          <p:cNvPr id="3" name="Conexão recta unidireccional 2"/>
          <p:cNvCxnSpPr/>
          <p:nvPr/>
        </p:nvCxnSpPr>
        <p:spPr>
          <a:xfrm>
            <a:off x="0" y="3645024"/>
            <a:ext cx="9143999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xão recta 4"/>
          <p:cNvCxnSpPr/>
          <p:nvPr/>
        </p:nvCxnSpPr>
        <p:spPr>
          <a:xfrm>
            <a:off x="179512" y="3573032"/>
            <a:ext cx="0" cy="14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xão recta 33"/>
          <p:cNvCxnSpPr/>
          <p:nvPr/>
        </p:nvCxnSpPr>
        <p:spPr>
          <a:xfrm>
            <a:off x="8982490" y="3573032"/>
            <a:ext cx="0" cy="14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-180528" y="336802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 smtClean="0"/>
              <a:t>1900</a:t>
            </a:r>
            <a:endParaRPr lang="pt-PT" sz="1200" b="1" dirty="0"/>
          </a:p>
        </p:txBody>
      </p:sp>
      <p:sp>
        <p:nvSpPr>
          <p:cNvPr id="43" name="CaixaDeTexto 42"/>
          <p:cNvSpPr txBox="1"/>
          <p:nvPr/>
        </p:nvSpPr>
        <p:spPr>
          <a:xfrm>
            <a:off x="8712460" y="3356992"/>
            <a:ext cx="54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 smtClean="0"/>
              <a:t>1918</a:t>
            </a:r>
            <a:endParaRPr lang="pt-PT" sz="12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-44320" y="401696"/>
            <a:ext cx="91883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 smtClean="0">
                <a:solidFill>
                  <a:schemeClr val="accent2">
                    <a:lumMod val="50000"/>
                  </a:schemeClr>
                </a:solidFill>
              </a:rPr>
              <a:t>3ª ETAPA – Constituição formal</a:t>
            </a:r>
            <a:endParaRPr lang="pt-PT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2" name="Chamada com Linha 2 (Barra de Destaque) 31"/>
          <p:cNvSpPr/>
          <p:nvPr/>
        </p:nvSpPr>
        <p:spPr>
          <a:xfrm flipH="1">
            <a:off x="4499992" y="2231678"/>
            <a:ext cx="3600398" cy="477242"/>
          </a:xfrm>
          <a:prstGeom prst="accentCallout2">
            <a:avLst>
              <a:gd name="adj1" fmla="val 21411"/>
              <a:gd name="adj2" fmla="val -11953"/>
              <a:gd name="adj3" fmla="val 21609"/>
              <a:gd name="adj4" fmla="val -19258"/>
              <a:gd name="adj5" fmla="val 298712"/>
              <a:gd name="adj6" fmla="val -19366"/>
            </a:avLst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 err="1">
                <a:solidFill>
                  <a:schemeClr val="tx1"/>
                </a:solidFill>
              </a:rPr>
              <a:t>Vygotsky</a:t>
            </a:r>
            <a:r>
              <a:rPr lang="pt-PT" sz="1000" b="1" dirty="0">
                <a:solidFill>
                  <a:schemeClr val="tx1"/>
                </a:solidFill>
              </a:rPr>
              <a:t> (1896 - 1934)  </a:t>
            </a:r>
            <a:r>
              <a:rPr lang="pt-PT" sz="1000" dirty="0">
                <a:solidFill>
                  <a:schemeClr val="tx1"/>
                </a:solidFill>
              </a:rPr>
              <a:t>- Mostrou que o bom ensino é o que estimula a criança a atingir um nível de compreensão ainda não dominado completamente. Desenvolveu o conceito de zona proximal, sua mais importante contribuição para a Pedagogia.</a:t>
            </a:r>
          </a:p>
        </p:txBody>
      </p:sp>
      <p:pic>
        <p:nvPicPr>
          <p:cNvPr id="17" name="il_fi" descr="http://3.bp.blogspot.com/-4jgKeC7IU_o/TgUdUP-rRHI/AAAAAAAABIM/iw1Jaiib5Vg/s1600/Vygotsky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2204864"/>
            <a:ext cx="432048" cy="53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hamada com Linha 2 (Barra de Destaque) 11"/>
          <p:cNvSpPr/>
          <p:nvPr/>
        </p:nvSpPr>
        <p:spPr>
          <a:xfrm>
            <a:off x="1115615" y="6093296"/>
            <a:ext cx="3279234" cy="477242"/>
          </a:xfrm>
          <a:prstGeom prst="accentCallout2">
            <a:avLst>
              <a:gd name="adj1" fmla="val 18750"/>
              <a:gd name="adj2" fmla="val -15539"/>
              <a:gd name="adj3" fmla="val 21609"/>
              <a:gd name="adj4" fmla="val -20112"/>
              <a:gd name="adj5" fmla="val -505489"/>
              <a:gd name="adj6" fmla="val -20181"/>
            </a:avLst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 err="1" smtClean="0">
                <a:solidFill>
                  <a:schemeClr val="tx1"/>
                </a:solidFill>
              </a:rPr>
              <a:t>Thorndike</a:t>
            </a:r>
            <a:r>
              <a:rPr lang="pt-PT" sz="1000" b="1" dirty="0" smtClean="0">
                <a:solidFill>
                  <a:schemeClr val="tx1"/>
                </a:solidFill>
              </a:rPr>
              <a:t> (1874 - 1949) - </a:t>
            </a:r>
            <a:r>
              <a:rPr lang="pt-PT" sz="1000" dirty="0" smtClean="0">
                <a:solidFill>
                  <a:schemeClr val="tx1"/>
                </a:solidFill>
              </a:rPr>
              <a:t>Esteve na origem do surgimento do condicionamento operante, pois foi baseando-se nas suas primeiras experiências (descobriu que um ser vivo em resposta a uma consequência agradável tende a repetir o comportamento e faz </a:t>
            </a:r>
            <a:r>
              <a:rPr lang="pt-PT" sz="1000" dirty="0" err="1" smtClean="0">
                <a:solidFill>
                  <a:schemeClr val="tx1"/>
                </a:solidFill>
              </a:rPr>
              <a:t>exatamente</a:t>
            </a:r>
            <a:r>
              <a:rPr lang="pt-PT" sz="1000" dirty="0" smtClean="0">
                <a:solidFill>
                  <a:schemeClr val="tx1"/>
                </a:solidFill>
              </a:rPr>
              <a:t> o contrário quando recebe uma consequência desagradável</a:t>
            </a:r>
            <a:endParaRPr lang="pt-PT" sz="1000" dirty="0">
              <a:solidFill>
                <a:schemeClr val="tx1"/>
              </a:solidFill>
            </a:endParaRPr>
          </a:p>
        </p:txBody>
      </p:sp>
      <p:pic>
        <p:nvPicPr>
          <p:cNvPr id="13" name="Imagem 12" descr="Descrição: File:Edward Thorndike.jpg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179" b="26408"/>
          <a:stretch>
            <a:fillRect/>
          </a:stretch>
        </p:blipFill>
        <p:spPr bwMode="auto">
          <a:xfrm>
            <a:off x="611560" y="6021288"/>
            <a:ext cx="504056" cy="57606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Chamada com Linha 2 (Barra de Destaque) 13"/>
          <p:cNvSpPr/>
          <p:nvPr/>
        </p:nvSpPr>
        <p:spPr>
          <a:xfrm>
            <a:off x="1475656" y="1079550"/>
            <a:ext cx="3348125" cy="477242"/>
          </a:xfrm>
          <a:prstGeom prst="accentCallout2">
            <a:avLst>
              <a:gd name="adj1" fmla="val 18750"/>
              <a:gd name="adj2" fmla="val -15721"/>
              <a:gd name="adj3" fmla="val 18948"/>
              <a:gd name="adj4" fmla="val -19601"/>
              <a:gd name="adj5" fmla="val 530567"/>
              <a:gd name="adj6" fmla="val -18698"/>
            </a:avLst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 err="1" smtClean="0">
                <a:solidFill>
                  <a:schemeClr val="tx1"/>
                </a:solidFill>
              </a:rPr>
              <a:t>Neill</a:t>
            </a:r>
            <a:r>
              <a:rPr lang="pt-PT" sz="1000" b="1" dirty="0" smtClean="0">
                <a:solidFill>
                  <a:schemeClr val="tx1"/>
                </a:solidFill>
              </a:rPr>
              <a:t> (1883 - 1973) - </a:t>
            </a:r>
            <a:r>
              <a:rPr lang="pt-PT" sz="1000" dirty="0" smtClean="0">
                <a:solidFill>
                  <a:schemeClr val="tx1"/>
                </a:solidFill>
              </a:rPr>
              <a:t>Ficou famoso por defender a liberdade das crianças na educação escolar. O autor acreditava que a felicidade é fundamental para o desenvolvimento das crianças e que essa felicidade tem origem num senso de liberdade das mesmas. Para ele, as escolas tradicionais privam de liberdade seus alunos e as consequências da infelicidade vivida pelas crianças reprimidas estão na origem da maioria dos problemas psicológicos da vida adulta</a:t>
            </a:r>
            <a:r>
              <a:rPr lang="pt-PT" sz="1000" b="1" dirty="0" smtClean="0">
                <a:solidFill>
                  <a:schemeClr val="tx1"/>
                </a:solidFill>
              </a:rPr>
              <a:t>.</a:t>
            </a:r>
            <a:endParaRPr lang="pt-PT" sz="1000" b="1" dirty="0">
              <a:solidFill>
                <a:schemeClr val="tx1"/>
              </a:solidFill>
            </a:endParaRPr>
          </a:p>
        </p:txBody>
      </p:sp>
      <p:pic>
        <p:nvPicPr>
          <p:cNvPr id="15" name="il_fi" descr="http://2.bp.blogspot.com/_RakAQaoPcJI/Swq2hGlhlHI/AAAAAAAAAAc/WDHoZ1ym7KM/s320/n29937719872_6957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980728"/>
            <a:ext cx="505331" cy="59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3401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2" grpId="0" animBg="1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ângulo 25"/>
          <p:cNvSpPr/>
          <p:nvPr/>
        </p:nvSpPr>
        <p:spPr>
          <a:xfrm>
            <a:off x="-44320" y="-22400"/>
            <a:ext cx="9188319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PT" sz="2000" b="1" u="sng" dirty="0" smtClean="0"/>
              <a:t>CRONOLOGIA DA PSICOLOGIA </a:t>
            </a:r>
            <a:r>
              <a:rPr lang="pt-PT" sz="2000" b="1" u="sng" dirty="0"/>
              <a:t>DA EDUCAÇÃO</a:t>
            </a:r>
            <a:endParaRPr lang="pt-PT" sz="2000" dirty="0"/>
          </a:p>
        </p:txBody>
      </p:sp>
      <p:cxnSp>
        <p:nvCxnSpPr>
          <p:cNvPr id="3" name="Conexão recta unidireccional 2"/>
          <p:cNvCxnSpPr/>
          <p:nvPr/>
        </p:nvCxnSpPr>
        <p:spPr>
          <a:xfrm>
            <a:off x="0" y="3645024"/>
            <a:ext cx="9143999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xão recta 4"/>
          <p:cNvCxnSpPr/>
          <p:nvPr/>
        </p:nvCxnSpPr>
        <p:spPr>
          <a:xfrm>
            <a:off x="179512" y="3573032"/>
            <a:ext cx="0" cy="14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-180528" y="336802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 smtClean="0"/>
              <a:t>1918</a:t>
            </a:r>
            <a:endParaRPr lang="pt-PT" sz="12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-44320" y="401696"/>
            <a:ext cx="91883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>
                <a:solidFill>
                  <a:schemeClr val="accent2">
                    <a:lumMod val="50000"/>
                  </a:schemeClr>
                </a:solidFill>
              </a:rPr>
              <a:t>4</a:t>
            </a:r>
            <a:r>
              <a:rPr lang="pt-PT" sz="1400" b="1" dirty="0" smtClean="0">
                <a:solidFill>
                  <a:schemeClr val="accent2">
                    <a:lumMod val="50000"/>
                  </a:schemeClr>
                </a:solidFill>
              </a:rPr>
              <a:t>ª ETAPA – Consolidação e desenvolvimento – a partir da II Guerra Mundial</a:t>
            </a:r>
            <a:endParaRPr lang="pt-PT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0" name="Chamada com Linha 2 (Barra de Destaque) 29"/>
          <p:cNvSpPr/>
          <p:nvPr/>
        </p:nvSpPr>
        <p:spPr>
          <a:xfrm flipH="1">
            <a:off x="4787761" y="6173336"/>
            <a:ext cx="3525014" cy="477242"/>
          </a:xfrm>
          <a:prstGeom prst="accentCallout2">
            <a:avLst>
              <a:gd name="adj1" fmla="val 18750"/>
              <a:gd name="adj2" fmla="val -15539"/>
              <a:gd name="adj3" fmla="val 18948"/>
              <a:gd name="adj4" fmla="val -20473"/>
              <a:gd name="adj5" fmla="val -529135"/>
              <a:gd name="adj6" fmla="val -19821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 smtClean="0">
                <a:solidFill>
                  <a:schemeClr val="tx1"/>
                </a:solidFill>
              </a:rPr>
              <a:t>Nóvoa </a:t>
            </a:r>
            <a:r>
              <a:rPr lang="pt-PT" sz="1000" b="1" dirty="0">
                <a:solidFill>
                  <a:schemeClr val="tx1"/>
                </a:solidFill>
              </a:rPr>
              <a:t>(</a:t>
            </a:r>
            <a:r>
              <a:rPr lang="pt-PT" sz="1000" b="1" dirty="0" smtClean="0">
                <a:solidFill>
                  <a:schemeClr val="tx1"/>
                </a:solidFill>
              </a:rPr>
              <a:t>1955) </a:t>
            </a:r>
            <a:r>
              <a:rPr lang="pt-PT" sz="1000" dirty="0">
                <a:solidFill>
                  <a:schemeClr val="tx1"/>
                </a:solidFill>
              </a:rPr>
              <a:t>sustenta que o desafio dos profissionais da área escolar é manterem-se atualizados sobre as novas metodologias de ensino e desenvolverem práticas pedagógicas eficientes. </a:t>
            </a:r>
          </a:p>
        </p:txBody>
      </p:sp>
      <p:pic>
        <p:nvPicPr>
          <p:cNvPr id="17" name="Imagem 16" descr="António Nóvoa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617"/>
          <a:stretch/>
        </p:blipFill>
        <p:spPr bwMode="auto">
          <a:xfrm>
            <a:off x="8312775" y="6173335"/>
            <a:ext cx="507697" cy="56803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9" name="Imagem 18" descr="Descrição: B. F. Skinner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25505" y="5301208"/>
            <a:ext cx="526415" cy="458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m 19" descr="Descrição: Paulo Freire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166"/>
          <a:stretch/>
        </p:blipFill>
        <p:spPr bwMode="auto">
          <a:xfrm>
            <a:off x="5184315" y="980728"/>
            <a:ext cx="401478" cy="477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hamada com Linha 2 (Barra de Destaque) 12"/>
          <p:cNvSpPr/>
          <p:nvPr/>
        </p:nvSpPr>
        <p:spPr>
          <a:xfrm>
            <a:off x="5688371" y="1007542"/>
            <a:ext cx="3348125" cy="477242"/>
          </a:xfrm>
          <a:prstGeom prst="accentCallout2">
            <a:avLst>
              <a:gd name="adj1" fmla="val 18750"/>
              <a:gd name="adj2" fmla="val -15721"/>
              <a:gd name="adj3" fmla="val 18948"/>
              <a:gd name="adj4" fmla="val -19601"/>
              <a:gd name="adj5" fmla="val 548791"/>
              <a:gd name="adj6" fmla="val -19389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 smtClean="0">
                <a:solidFill>
                  <a:schemeClr val="tx1"/>
                </a:solidFill>
              </a:rPr>
              <a:t>Freire (1921 - 1997) - </a:t>
            </a:r>
            <a:r>
              <a:rPr lang="pt-PT" sz="1000" dirty="0" smtClean="0">
                <a:solidFill>
                  <a:schemeClr val="tx1"/>
                </a:solidFill>
              </a:rPr>
              <a:t>o </a:t>
            </a:r>
            <a:r>
              <a:rPr lang="pt-PT" sz="1000" dirty="0" err="1" smtClean="0">
                <a:solidFill>
                  <a:schemeClr val="tx1"/>
                </a:solidFill>
              </a:rPr>
              <a:t>objetivo</a:t>
            </a:r>
            <a:r>
              <a:rPr lang="pt-PT" sz="1000" dirty="0" smtClean="0">
                <a:solidFill>
                  <a:schemeClr val="tx1"/>
                </a:solidFill>
              </a:rPr>
              <a:t> maior da educação é </a:t>
            </a:r>
            <a:r>
              <a:rPr lang="pt-PT" sz="1000" dirty="0" err="1" smtClean="0">
                <a:solidFill>
                  <a:schemeClr val="tx1"/>
                </a:solidFill>
              </a:rPr>
              <a:t>conscientizar</a:t>
            </a:r>
            <a:r>
              <a:rPr lang="pt-PT" sz="1000" dirty="0" smtClean="0">
                <a:solidFill>
                  <a:schemeClr val="tx1"/>
                </a:solidFill>
              </a:rPr>
              <a:t> o aluno. Isso significa, em relação às parcelas desfavorecidas da sociedade, levá-las a entender sua situação de oprimidas e agir em favor da própria libertação.</a:t>
            </a:r>
            <a:endParaRPr lang="pt-PT" sz="1000" dirty="0">
              <a:solidFill>
                <a:schemeClr val="tx1"/>
              </a:solidFill>
            </a:endParaRPr>
          </a:p>
        </p:txBody>
      </p:sp>
      <p:sp>
        <p:nvSpPr>
          <p:cNvPr id="14" name="Chamada com Linha 2 (Barra de Destaque) 13"/>
          <p:cNvSpPr/>
          <p:nvPr/>
        </p:nvSpPr>
        <p:spPr>
          <a:xfrm flipH="1">
            <a:off x="35496" y="5301208"/>
            <a:ext cx="3312368" cy="477242"/>
          </a:xfrm>
          <a:prstGeom prst="accentCallout2">
            <a:avLst>
              <a:gd name="adj1" fmla="val 18750"/>
              <a:gd name="adj2" fmla="val -15539"/>
              <a:gd name="adj3" fmla="val 21609"/>
              <a:gd name="adj4" fmla="val -20112"/>
              <a:gd name="adj5" fmla="val -345822"/>
              <a:gd name="adj6" fmla="val -20568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 err="1" smtClean="0">
                <a:solidFill>
                  <a:schemeClr val="tx1"/>
                </a:solidFill>
              </a:rPr>
              <a:t>Skinner</a:t>
            </a:r>
            <a:r>
              <a:rPr lang="pt-PT" sz="1000" b="1" dirty="0" smtClean="0">
                <a:solidFill>
                  <a:schemeClr val="tx1"/>
                </a:solidFill>
              </a:rPr>
              <a:t> (1904 - 1990) - </a:t>
            </a:r>
            <a:r>
              <a:rPr lang="pt-PT" sz="1000" dirty="0" smtClean="0">
                <a:solidFill>
                  <a:schemeClr val="tx1"/>
                </a:solidFill>
              </a:rPr>
              <a:t>A educação deve ser um processo planejado, pois é um dos meios de controlo do comportamento humano, destinado a estabelecer comportamentos úteis e desejáveis aos indivíduos e a seu grupo.</a:t>
            </a:r>
            <a:endParaRPr lang="pt-PT" sz="1000" dirty="0">
              <a:solidFill>
                <a:schemeClr val="tx1"/>
              </a:solidFill>
            </a:endParaRPr>
          </a:p>
        </p:txBody>
      </p:sp>
      <p:sp>
        <p:nvSpPr>
          <p:cNvPr id="16" name="Chamada com Linha 2 (Barra de Destaque) 15"/>
          <p:cNvSpPr/>
          <p:nvPr/>
        </p:nvSpPr>
        <p:spPr>
          <a:xfrm flipH="1">
            <a:off x="0" y="1916832"/>
            <a:ext cx="2699790" cy="477242"/>
          </a:xfrm>
          <a:prstGeom prst="accentCallout2">
            <a:avLst>
              <a:gd name="adj1" fmla="val 24072"/>
              <a:gd name="adj2" fmla="val -15246"/>
              <a:gd name="adj3" fmla="val 21609"/>
              <a:gd name="adj4" fmla="val -19258"/>
              <a:gd name="adj5" fmla="val 351935"/>
              <a:gd name="adj6" fmla="val -18896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 err="1" smtClean="0">
                <a:solidFill>
                  <a:schemeClr val="tx1"/>
                </a:solidFill>
              </a:rPr>
              <a:t>Paiget</a:t>
            </a:r>
            <a:r>
              <a:rPr lang="pt-PT" sz="1000" b="1" dirty="0" smtClean="0">
                <a:solidFill>
                  <a:schemeClr val="tx1"/>
                </a:solidFill>
              </a:rPr>
              <a:t> (1896 - 1980)  - </a:t>
            </a:r>
            <a:r>
              <a:rPr lang="pt-PT" sz="1000" dirty="0" smtClean="0">
                <a:solidFill>
                  <a:schemeClr val="tx1"/>
                </a:solidFill>
              </a:rPr>
              <a:t>Psicólogo e educador suíço considerado o “pai da psicologia da inteligência”. Estava interessado em saber como o homem pode aprender algo. Preocupou-se, nos seus estudos, em elaborar uma teoria do conhecimento </a:t>
            </a:r>
            <a:r>
              <a:rPr lang="pt-PT" sz="1000" dirty="0" err="1" smtClean="0">
                <a:solidFill>
                  <a:schemeClr val="tx1"/>
                </a:solidFill>
              </a:rPr>
              <a:t>objetivando</a:t>
            </a:r>
            <a:r>
              <a:rPr lang="pt-PT" sz="1000" dirty="0" smtClean="0">
                <a:solidFill>
                  <a:schemeClr val="tx1"/>
                </a:solidFill>
              </a:rPr>
              <a:t> o saber como o homem chega a saber algo que não sabia e como o conhecimento evolui. Impossibilitado, pela falta de dados, de estudar a evolução do pensamento ao longo da história da humanidade, voltou-se para experiências com crianças através de diálogos abertos sobre temas específicos sem usar testes.</a:t>
            </a:r>
            <a:endParaRPr lang="pt-PT" sz="1000" dirty="0">
              <a:solidFill>
                <a:schemeClr val="tx1"/>
              </a:solidFill>
            </a:endParaRPr>
          </a:p>
        </p:txBody>
      </p:sp>
      <p:pic>
        <p:nvPicPr>
          <p:cNvPr id="21" name="il_fi" descr="http://2.bp.blogspot.com/-__KwEcHVWus/TZPaPoAgyKI/AAAAAAAAADw/vE5ixHninYc/s1600/piaget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4800"/>
          <a:stretch>
            <a:fillRect/>
          </a:stretch>
        </p:blipFill>
        <p:spPr bwMode="auto">
          <a:xfrm>
            <a:off x="2627784" y="1916833"/>
            <a:ext cx="428625" cy="504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Chamada com Linha 2 (Barra de Destaque) 21"/>
          <p:cNvSpPr/>
          <p:nvPr/>
        </p:nvSpPr>
        <p:spPr>
          <a:xfrm>
            <a:off x="5084440" y="4797152"/>
            <a:ext cx="3736032" cy="477242"/>
          </a:xfrm>
          <a:prstGeom prst="accentCallout2">
            <a:avLst>
              <a:gd name="adj1" fmla="val 18750"/>
              <a:gd name="adj2" fmla="val -15539"/>
              <a:gd name="adj3" fmla="val 21609"/>
              <a:gd name="adj4" fmla="val -20112"/>
              <a:gd name="adj5" fmla="val -244699"/>
              <a:gd name="adj6" fmla="val -19888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000" b="1" dirty="0" err="1" smtClean="0">
                <a:solidFill>
                  <a:schemeClr val="tx1"/>
                </a:solidFill>
              </a:rPr>
              <a:t>Rogers</a:t>
            </a:r>
            <a:r>
              <a:rPr lang="pt-PT" sz="1000" b="1" dirty="0" smtClean="0">
                <a:solidFill>
                  <a:schemeClr val="tx1"/>
                </a:solidFill>
              </a:rPr>
              <a:t> (1902 - 1987) - </a:t>
            </a:r>
            <a:r>
              <a:rPr lang="pt-PT" sz="1000" dirty="0" smtClean="0">
                <a:solidFill>
                  <a:schemeClr val="tx1"/>
                </a:solidFill>
              </a:rPr>
              <a:t>Considerado um das figuras mais influentes da psicologia norte-americana, </a:t>
            </a:r>
            <a:r>
              <a:rPr lang="pt-PT" sz="1000" dirty="0" err="1" smtClean="0">
                <a:solidFill>
                  <a:schemeClr val="tx1"/>
                </a:solidFill>
              </a:rPr>
              <a:t>Carl</a:t>
            </a:r>
            <a:r>
              <a:rPr lang="pt-PT" sz="1000" dirty="0" smtClean="0">
                <a:solidFill>
                  <a:schemeClr val="tx1"/>
                </a:solidFill>
              </a:rPr>
              <a:t> </a:t>
            </a:r>
            <a:r>
              <a:rPr lang="pt-PT" sz="1000" dirty="0" err="1" smtClean="0">
                <a:solidFill>
                  <a:schemeClr val="tx1"/>
                </a:solidFill>
              </a:rPr>
              <a:t>Rogers</a:t>
            </a:r>
            <a:r>
              <a:rPr lang="pt-PT" sz="1000" dirty="0" smtClean="0">
                <a:solidFill>
                  <a:schemeClr val="tx1"/>
                </a:solidFill>
              </a:rPr>
              <a:t> também se dedicou ao campo da educação, propondo uma pedagogia experimental, centrada no aluno. Para ele, os estudantes são mais criativos, aprendem melhor e se tornam mais capazes de solucionar problemas quando os professores </a:t>
            </a:r>
            <a:r>
              <a:rPr lang="pt-PT" sz="1000" dirty="0" err="1" smtClean="0">
                <a:solidFill>
                  <a:schemeClr val="tx1"/>
                </a:solidFill>
              </a:rPr>
              <a:t>atuam</a:t>
            </a:r>
            <a:r>
              <a:rPr lang="pt-PT" sz="1000" dirty="0" smtClean="0">
                <a:solidFill>
                  <a:schemeClr val="tx1"/>
                </a:solidFill>
              </a:rPr>
              <a:t> como facilitadores do aprendizado</a:t>
            </a:r>
            <a:endParaRPr lang="pt-PT" sz="1000" dirty="0">
              <a:solidFill>
                <a:schemeClr val="tx1"/>
              </a:solidFill>
            </a:endParaRPr>
          </a:p>
        </p:txBody>
      </p:sp>
      <p:pic>
        <p:nvPicPr>
          <p:cNvPr id="23" name="Imagem 22" descr="Descrição: Carl Rogers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2796"/>
          <a:stretch>
            <a:fillRect/>
          </a:stretch>
        </p:blipFill>
        <p:spPr bwMode="auto">
          <a:xfrm>
            <a:off x="4520178" y="4797152"/>
            <a:ext cx="555878" cy="463104"/>
          </a:xfrm>
          <a:prstGeom prst="rect">
            <a:avLst/>
          </a:prstGeom>
          <a:noFill/>
          <a:ln w="9525" cmpd="sng">
            <a:solidFill>
              <a:srgbClr val="00000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83401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0" grpId="0" animBg="1"/>
      <p:bldP spid="13" grpId="0" animBg="1"/>
      <p:bldP spid="14" grpId="0" animBg="1"/>
      <p:bldP spid="16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arredondado 1"/>
          <p:cNvSpPr/>
          <p:nvPr/>
        </p:nvSpPr>
        <p:spPr>
          <a:xfrm>
            <a:off x="899592" y="1196752"/>
            <a:ext cx="7488832" cy="4824536"/>
          </a:xfrm>
          <a:prstGeom prst="roundRect">
            <a:avLst/>
          </a:prstGeom>
          <a:solidFill>
            <a:srgbClr val="CCFF33"/>
          </a:solidFill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2800" dirty="0">
                <a:solidFill>
                  <a:schemeClr val="tx1"/>
                </a:solidFill>
              </a:rPr>
              <a:t>“[...] tanto os conteúdos como os métodos que se utilizam maioritariamente no ensino favorecem a formação de uma visão acumulativa e supostamente objetiva do conhecimento científico, uma imagem das ciências experimentais como ciências prototípicas e uma visão </a:t>
            </a:r>
            <a:r>
              <a:rPr lang="pt-PT" sz="2800" dirty="0" err="1">
                <a:solidFill>
                  <a:schemeClr val="tx1"/>
                </a:solidFill>
              </a:rPr>
              <a:t>indutivista</a:t>
            </a:r>
            <a:r>
              <a:rPr lang="pt-PT" sz="2800" dirty="0">
                <a:solidFill>
                  <a:schemeClr val="tx1"/>
                </a:solidFill>
              </a:rPr>
              <a:t> de metodologia científica.” (</a:t>
            </a:r>
            <a:r>
              <a:rPr lang="pt-PT" sz="2800" dirty="0" err="1">
                <a:solidFill>
                  <a:schemeClr val="tx1"/>
                </a:solidFill>
              </a:rPr>
              <a:t>Porlán,Rivero</a:t>
            </a:r>
            <a:r>
              <a:rPr lang="pt-PT" sz="2800" dirty="0">
                <a:solidFill>
                  <a:schemeClr val="tx1"/>
                </a:solidFill>
              </a:rPr>
              <a:t> e </a:t>
            </a:r>
            <a:r>
              <a:rPr lang="pt-PT" sz="2800" dirty="0" err="1">
                <a:solidFill>
                  <a:schemeClr val="tx1"/>
                </a:solidFill>
              </a:rPr>
              <a:t>Martín</a:t>
            </a:r>
            <a:r>
              <a:rPr lang="pt-PT" sz="2800" dirty="0">
                <a:solidFill>
                  <a:schemeClr val="tx1"/>
                </a:solidFill>
              </a:rPr>
              <a:t>, 2000:511).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0" y="-27384"/>
            <a:ext cx="9144000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Influência das teorias na nossa futura atividade docente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xmlns="" val="173242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arredondado 1"/>
          <p:cNvSpPr/>
          <p:nvPr/>
        </p:nvSpPr>
        <p:spPr>
          <a:xfrm>
            <a:off x="899592" y="1196752"/>
            <a:ext cx="7488832" cy="4824536"/>
          </a:xfrm>
          <a:prstGeom prst="roundRect">
            <a:avLst/>
          </a:prstGeom>
          <a:solidFill>
            <a:srgbClr val="CCFF33"/>
          </a:solidFill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2800" dirty="0">
                <a:solidFill>
                  <a:schemeClr val="tx1"/>
                </a:solidFill>
              </a:rPr>
              <a:t>Nesta profissão é tão importante preocupar-se não somente com a parte física das pessoas, mas também com o seu aspeto psíquico. Muitas vezes estes aspetos são determinantes para o desenvolvimento/permanência das práticas desportivas. Pode-se dizer que muitas pessoas praticam algum tipo de atividade não só por causas dos seus benefícios para a saúde, mas também, por causa do bem-estar psíquico que os acompanha.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0" y="-27384"/>
            <a:ext cx="9144000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Influência das teorias na nossa futura atividade docente</a:t>
            </a:r>
            <a:endParaRPr lang="pt-P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arredondado 1"/>
          <p:cNvSpPr/>
          <p:nvPr/>
        </p:nvSpPr>
        <p:spPr>
          <a:xfrm>
            <a:off x="899592" y="1196752"/>
            <a:ext cx="7488832" cy="4824536"/>
          </a:xfrm>
          <a:prstGeom prst="roundRect">
            <a:avLst/>
          </a:prstGeom>
          <a:solidFill>
            <a:srgbClr val="CCFF33"/>
          </a:solidFill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2800" dirty="0">
                <a:solidFill>
                  <a:schemeClr val="tx1"/>
                </a:solidFill>
              </a:rPr>
              <a:t>As teorias dos pedagogos são imprescindíveis para que a escola possa realizar um bom trabalho, e para que os docentes possam estar conscientes da complexidade existente causada pelos diferentes pontos de vista sobre trabalhar educação, fruto da formação e história de vida de cada indivíduo. Estas teorias ajudam os docentes nas suas relações profissionais e no seu trabalho de grupo, para que a escola realize o seu papel despertador da comunidade.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0" y="-27384"/>
            <a:ext cx="9144000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Influência das teorias na nossa futura atividade docente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xmlns="" val="173242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FF00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950</TotalTime>
  <Words>1693</Words>
  <Application>Microsoft Office PowerPoint</Application>
  <PresentationFormat>Apresentação no Ecrã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1" baseType="lpstr"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Barbara</dc:creator>
  <cp:lastModifiedBy>Di</cp:lastModifiedBy>
  <cp:revision>74</cp:revision>
  <dcterms:created xsi:type="dcterms:W3CDTF">2011-11-10T19:45:08Z</dcterms:created>
  <dcterms:modified xsi:type="dcterms:W3CDTF">2011-12-21T15:50:22Z</dcterms:modified>
</cp:coreProperties>
</file>